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sldIdLst>
    <p:sldId id="256" r:id="rId2"/>
    <p:sldId id="282" r:id="rId3"/>
    <p:sldId id="281" r:id="rId4"/>
    <p:sldId id="259" r:id="rId5"/>
    <p:sldId id="283" r:id="rId6"/>
    <p:sldId id="279" r:id="rId7"/>
    <p:sldId id="260" r:id="rId8"/>
    <p:sldId id="261" r:id="rId9"/>
    <p:sldId id="265" r:id="rId10"/>
    <p:sldId id="284" r:id="rId11"/>
    <p:sldId id="285" r:id="rId12"/>
    <p:sldId id="286" r:id="rId13"/>
    <p:sldId id="287" r:id="rId14"/>
    <p:sldId id="288" r:id="rId15"/>
    <p:sldId id="289" r:id="rId16"/>
    <p:sldId id="290" r:id="rId17"/>
    <p:sldId id="292" r:id="rId18"/>
    <p:sldId id="293" r:id="rId19"/>
    <p:sldId id="294" r:id="rId20"/>
    <p:sldId id="295" r:id="rId21"/>
    <p:sldId id="296" r:id="rId22"/>
    <p:sldId id="297" r:id="rId23"/>
    <p:sldId id="298" r:id="rId24"/>
    <p:sldId id="299" r:id="rId25"/>
    <p:sldId id="303" r:id="rId26"/>
    <p:sldId id="262" r:id="rId27"/>
    <p:sldId id="305" r:id="rId28"/>
    <p:sldId id="306" r:id="rId29"/>
    <p:sldId id="307" r:id="rId30"/>
    <p:sldId id="304"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varScale="1">
        <p:scale>
          <a:sx n="72" d="100"/>
          <a:sy n="72" d="100"/>
        </p:scale>
        <p:origin x="654"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511E23-44F7-4074-BE2C-DDC56299AB01}" type="datetimeFigureOut">
              <a:rPr lang="en-US" smtClean="0"/>
              <a:t>4/20/2023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426633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511E23-44F7-4074-BE2C-DDC56299AB01}" type="datetimeFigureOut">
              <a:rPr lang="en-US" smtClean="0"/>
              <a:t>4/20/2023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47504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511E23-44F7-4074-BE2C-DDC56299AB01}" type="datetimeFigureOut">
              <a:rPr lang="en-US" smtClean="0"/>
              <a:t>4/20/2023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3874271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1"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92E02A-E209-4A40-9A69-4E68A2592E75}" type="datetime1">
              <a:rPr lang="en-US" smtClean="0"/>
              <a:pPr/>
              <a:t>4/20/2023</a:t>
            </a:fld>
            <a:endParaRPr lang="en-US"/>
          </a:p>
        </p:txBody>
      </p:sp>
      <p:sp>
        <p:nvSpPr>
          <p:cNvPr id="5" name="Footer Placeholder 4"/>
          <p:cNvSpPr>
            <a:spLocks noGrp="1"/>
          </p:cNvSpPr>
          <p:nvPr>
            <p:ph type="ftr" sz="quarter" idx="11"/>
          </p:nvPr>
        </p:nvSpPr>
        <p:spPr/>
        <p:txBody>
          <a:bodyPr/>
          <a:lstStyle/>
          <a:p>
            <a:r>
              <a:rPr lang="en-US"/>
              <a:t>Copyright 2014, SAGE Publications, Inc.</a:t>
            </a:r>
            <a:endParaRPr lang="en-US" dirty="0"/>
          </a:p>
        </p:txBody>
      </p:sp>
      <p:sp>
        <p:nvSpPr>
          <p:cNvPr id="6" name="Slide Number Placeholder 5"/>
          <p:cNvSpPr>
            <a:spLocks noGrp="1"/>
          </p:cNvSpPr>
          <p:nvPr>
            <p:ph type="sldNum" sz="quarter" idx="12"/>
          </p:nvPr>
        </p:nvSpPr>
        <p:spPr/>
        <p:txBody>
          <a:bodyPr/>
          <a:lstStyle/>
          <a:p>
            <a:fld id="{7CCDB6AE-BAE3-4B68-B778-4F86EC6B943B}" type="slidenum">
              <a:rPr lang="en-US" smtClean="0"/>
              <a:pPr/>
              <a:t>‹#›</a:t>
            </a:fld>
            <a:endParaRPr lang="en-US"/>
          </a:p>
        </p:txBody>
      </p:sp>
    </p:spTree>
    <p:extLst>
      <p:ext uri="{BB962C8B-B14F-4D97-AF65-F5344CB8AC3E}">
        <p14:creationId xmlns:p14="http://schemas.microsoft.com/office/powerpoint/2010/main" val="3613940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511E23-44F7-4074-BE2C-DDC56299AB01}" type="datetimeFigureOut">
              <a:rPr lang="en-US" smtClean="0"/>
              <a:t>4/20/2023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1229175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511E23-44F7-4074-BE2C-DDC56299AB01}" type="datetimeFigureOut">
              <a:rPr lang="en-US" smtClean="0"/>
              <a:t>4/20/2023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194022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511E23-44F7-4074-BE2C-DDC56299AB01}" type="datetimeFigureOut">
              <a:rPr lang="en-US" smtClean="0"/>
              <a:t>4/20/2023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399951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511E23-44F7-4074-BE2C-DDC56299AB01}" type="datetimeFigureOut">
              <a:rPr lang="en-US" smtClean="0"/>
              <a:t>4/20/2023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850607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511E23-44F7-4074-BE2C-DDC56299AB01}" type="datetimeFigureOut">
              <a:rPr lang="en-US" smtClean="0"/>
              <a:t>4/20/2023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2570680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511E23-44F7-4074-BE2C-DDC56299AB01}" type="datetimeFigureOut">
              <a:rPr lang="en-US" smtClean="0"/>
              <a:t>4/20/2023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599164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511E23-44F7-4074-BE2C-DDC56299AB01}" type="datetimeFigureOut">
              <a:rPr lang="en-US" smtClean="0"/>
              <a:t>4/20/2023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1049505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511E23-44F7-4074-BE2C-DDC56299AB01}" type="datetimeFigureOut">
              <a:rPr lang="en-US" smtClean="0"/>
              <a:t>4/20/2023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CCB58-144F-4316-969E-F307F780AB29}" type="slidenum">
              <a:rPr lang="en-US" smtClean="0"/>
              <a:t>‹#›</a:t>
            </a:fld>
            <a:endParaRPr lang="en-US"/>
          </a:p>
        </p:txBody>
      </p:sp>
    </p:spTree>
    <p:extLst>
      <p:ext uri="{BB962C8B-B14F-4D97-AF65-F5344CB8AC3E}">
        <p14:creationId xmlns:p14="http://schemas.microsoft.com/office/powerpoint/2010/main" val="3910974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511E23-44F7-4074-BE2C-DDC56299AB01}" type="datetimeFigureOut">
              <a:rPr lang="en-US" smtClean="0"/>
              <a:t>4/20/2023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2CCB58-144F-4316-969E-F307F780AB29}" type="slidenum">
              <a:rPr lang="en-US" smtClean="0"/>
              <a:t>‹#›</a:t>
            </a:fld>
            <a:endParaRPr lang="en-US"/>
          </a:p>
        </p:txBody>
      </p:sp>
    </p:spTree>
    <p:extLst>
      <p:ext uri="{BB962C8B-B14F-4D97-AF65-F5344CB8AC3E}">
        <p14:creationId xmlns:p14="http://schemas.microsoft.com/office/powerpoint/2010/main" val="1934184060"/>
      </p:ext>
    </p:extLst>
  </p:cSld>
  <p:clrMap bg1="dk1" tx1="lt1" bg2="dk2" tx2="lt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D4230-D0EC-4F58-80E5-04F93FD0D4BB}"/>
              </a:ext>
            </a:extLst>
          </p:cNvPr>
          <p:cNvSpPr>
            <a:spLocks noGrp="1"/>
          </p:cNvSpPr>
          <p:nvPr>
            <p:ph type="ctrTitle"/>
          </p:nvPr>
        </p:nvSpPr>
        <p:spPr>
          <a:xfrm>
            <a:off x="1311785" y="62429"/>
            <a:ext cx="9144000" cy="1163637"/>
          </a:xfrm>
        </p:spPr>
        <p:txBody>
          <a:bodyPr/>
          <a:lstStyle/>
          <a:p>
            <a:r>
              <a:rPr lang="en-US" b="1" u="sng" dirty="0"/>
              <a:t> Deviance &amp; Social Control</a:t>
            </a:r>
          </a:p>
        </p:txBody>
      </p:sp>
      <p:pic>
        <p:nvPicPr>
          <p:cNvPr id="3" name="Picture 2"/>
          <p:cNvPicPr>
            <a:picLocks noChangeAspect="1"/>
          </p:cNvPicPr>
          <p:nvPr/>
        </p:nvPicPr>
        <p:blipFill rotWithShape="1">
          <a:blip r:embed="rId2"/>
          <a:srcRect t="55136"/>
          <a:stretch/>
        </p:blipFill>
        <p:spPr>
          <a:xfrm>
            <a:off x="114813" y="1478194"/>
            <a:ext cx="9144001" cy="4737076"/>
          </a:xfrm>
          <a:prstGeom prst="rect">
            <a:avLst/>
          </a:prstGeom>
        </p:spPr>
      </p:pic>
      <p:graphicFrame>
        <p:nvGraphicFramePr>
          <p:cNvPr id="4" name="Table 4">
            <a:extLst>
              <a:ext uri="{FF2B5EF4-FFF2-40B4-BE49-F238E27FC236}">
                <a16:creationId xmlns:a16="http://schemas.microsoft.com/office/drawing/2014/main" id="{90BBFBB2-F8AB-62C4-7E65-EDC8A3DC3A91}"/>
              </a:ext>
            </a:extLst>
          </p:cNvPr>
          <p:cNvGraphicFramePr>
            <a:graphicFrameLocks noGrp="1"/>
          </p:cNvGraphicFramePr>
          <p:nvPr>
            <p:extLst>
              <p:ext uri="{D42A27DB-BD31-4B8C-83A1-F6EECF244321}">
                <p14:modId xmlns:p14="http://schemas.microsoft.com/office/powerpoint/2010/main" val="1993806552"/>
              </p:ext>
            </p:extLst>
          </p:nvPr>
        </p:nvGraphicFramePr>
        <p:xfrm>
          <a:off x="9638747" y="3846732"/>
          <a:ext cx="2142435" cy="2262810"/>
        </p:xfrm>
        <a:graphic>
          <a:graphicData uri="http://schemas.openxmlformats.org/drawingml/2006/table">
            <a:tbl>
              <a:tblPr firstRow="1" bandRow="1">
                <a:tableStyleId>{0E3FDE45-AF77-4B5C-9715-49D594BDF05E}</a:tableStyleId>
              </a:tblPr>
              <a:tblGrid>
                <a:gridCol w="2142435">
                  <a:extLst>
                    <a:ext uri="{9D8B030D-6E8A-4147-A177-3AD203B41FA5}">
                      <a16:colId xmlns:a16="http://schemas.microsoft.com/office/drawing/2014/main" val="461159259"/>
                    </a:ext>
                  </a:extLst>
                </a:gridCol>
              </a:tblGrid>
              <a:tr h="2262810">
                <a:tc>
                  <a:txBody>
                    <a:bodyPr/>
                    <a:lstStyle/>
                    <a:p>
                      <a:r>
                        <a:rPr lang="en-US" sz="2400" dirty="0"/>
                        <a:t>Ms. </a:t>
                      </a:r>
                      <a:r>
                        <a:rPr lang="en-US" sz="2400" dirty="0" err="1"/>
                        <a:t>Shahtaj</a:t>
                      </a:r>
                      <a:r>
                        <a:rPr lang="en-US" sz="2400" dirty="0"/>
                        <a:t> Shakir</a:t>
                      </a:r>
                      <a:br>
                        <a:rPr lang="en-US" sz="2400" dirty="0"/>
                      </a:br>
                      <a:r>
                        <a:rPr lang="en-US" sz="2400" dirty="0"/>
                        <a:t>Sociology lecture</a:t>
                      </a:r>
                    </a:p>
                    <a:p>
                      <a:r>
                        <a:rPr lang="en-US" sz="2400" dirty="0"/>
                        <a:t>FAST NUCES</a:t>
                      </a:r>
                    </a:p>
                  </a:txBody>
                  <a:tcPr/>
                </a:tc>
                <a:extLst>
                  <a:ext uri="{0D108BD9-81ED-4DB2-BD59-A6C34878D82A}">
                    <a16:rowId xmlns:a16="http://schemas.microsoft.com/office/drawing/2014/main" val="1546171771"/>
                  </a:ext>
                </a:extLst>
              </a:tr>
            </a:tbl>
          </a:graphicData>
        </a:graphic>
      </p:graphicFrame>
    </p:spTree>
    <p:extLst>
      <p:ext uri="{BB962C8B-B14F-4D97-AF65-F5344CB8AC3E}">
        <p14:creationId xmlns:p14="http://schemas.microsoft.com/office/powerpoint/2010/main" val="3106104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Biological explanations: </a:t>
            </a:r>
          </a:p>
        </p:txBody>
      </p:sp>
      <p:sp>
        <p:nvSpPr>
          <p:cNvPr id="4" name="Content Placeholder 3"/>
          <p:cNvSpPr>
            <a:spLocks noGrp="1"/>
          </p:cNvSpPr>
          <p:nvPr>
            <p:ph sz="quarter" idx="13"/>
          </p:nvPr>
        </p:nvSpPr>
        <p:spPr>
          <a:xfrm>
            <a:off x="685801" y="1587731"/>
            <a:ext cx="8444947" cy="4921133"/>
          </a:xfrm>
        </p:spPr>
        <p:txBody>
          <a:bodyPr>
            <a:normAutofit/>
          </a:bodyPr>
          <a:lstStyle/>
          <a:p>
            <a:pPr algn="just"/>
            <a:r>
              <a:rPr lang="en-US" dirty="0">
                <a:latin typeface="Dubai Light" panose="020B0303030403030204" pitchFamily="34" charset="-78"/>
                <a:ea typeface="Tahoma" panose="020B0604030504040204" pitchFamily="34" charset="0"/>
                <a:cs typeface="Dubai Light" panose="020B0303030403030204" pitchFamily="34" charset="-78"/>
              </a:rPr>
              <a:t>Sociobiologists explain deviance by looking for answers </a:t>
            </a:r>
            <a:r>
              <a:rPr lang="en-US" b="1" i="1" dirty="0">
                <a:solidFill>
                  <a:srgbClr val="FF0000"/>
                </a:solidFill>
                <a:latin typeface="Dubai Light" panose="020B0303030403030204" pitchFamily="34" charset="-78"/>
                <a:ea typeface="Tahoma" panose="020B0604030504040204" pitchFamily="34" charset="0"/>
                <a:cs typeface="Dubai Light" panose="020B0303030403030204" pitchFamily="34" charset="-78"/>
              </a:rPr>
              <a:t>within</a:t>
            </a:r>
            <a:r>
              <a:rPr lang="en-US" dirty="0">
                <a:latin typeface="Dubai Light" panose="020B0303030403030204" pitchFamily="34" charset="-78"/>
                <a:ea typeface="Tahoma" panose="020B0604030504040204" pitchFamily="34" charset="0"/>
                <a:cs typeface="Dubai Light" panose="020B0303030403030204" pitchFamily="34" charset="-78"/>
              </a:rPr>
              <a:t> individuals. They assume that genetic predispositions lead people to such behaviors as juvenile delinquency and crime  (Lombroso 1911; Wilson and Herrnstein 1985; Barnes and Jacobs 2013). </a:t>
            </a:r>
          </a:p>
          <a:p>
            <a:pPr algn="just"/>
            <a:r>
              <a:rPr lang="en-US" dirty="0">
                <a:latin typeface="Dubai Light" panose="020B0303030403030204" pitchFamily="34" charset="-78"/>
                <a:ea typeface="Tahoma" panose="020B0604030504040204" pitchFamily="34" charset="0"/>
                <a:cs typeface="Dubai Light" panose="020B0303030403030204" pitchFamily="34" charset="-78"/>
              </a:rPr>
              <a:t>People with “</a:t>
            </a:r>
            <a:r>
              <a:rPr lang="en-US" dirty="0" err="1">
                <a:latin typeface="Dubai Light" panose="020B0303030403030204" pitchFamily="34" charset="-78"/>
                <a:ea typeface="Tahoma" panose="020B0604030504040204" pitchFamily="34" charset="0"/>
                <a:cs typeface="Dubai Light" panose="020B0303030403030204" pitchFamily="34" charset="-78"/>
              </a:rPr>
              <a:t>squarish</a:t>
            </a:r>
            <a:r>
              <a:rPr lang="en-US" dirty="0">
                <a:latin typeface="Dubai Light" panose="020B0303030403030204" pitchFamily="34" charset="-78"/>
                <a:ea typeface="Tahoma" panose="020B0604030504040204" pitchFamily="34" charset="0"/>
                <a:cs typeface="Dubai Light" panose="020B0303030403030204" pitchFamily="34" charset="-78"/>
              </a:rPr>
              <a:t>, muscular” bodies were more likely to commit Street crime—acts such as mugging, rape, and burglary. </a:t>
            </a:r>
          </a:p>
          <a:p>
            <a:pPr algn="just"/>
            <a:r>
              <a:rPr lang="en-US" dirty="0">
                <a:latin typeface="Dubai Light" panose="020B0303030403030204" pitchFamily="34" charset="-78"/>
                <a:ea typeface="Tahoma" panose="020B0604030504040204" pitchFamily="34" charset="0"/>
                <a:cs typeface="Dubai Light" panose="020B0303030403030204" pitchFamily="34" charset="-78"/>
              </a:rPr>
              <a:t>These theories were abandoned when research did not support them.</a:t>
            </a:r>
          </a:p>
          <a:p>
            <a:pPr algn="just"/>
            <a:endParaRPr lang="en-US" sz="2400" dirty="0">
              <a:latin typeface="Dubai Light" panose="020B0303030403030204" pitchFamily="34" charset="-78"/>
              <a:ea typeface="Tahoma" panose="020B0604030504040204" pitchFamily="34" charset="0"/>
              <a:cs typeface="Dubai Light" panose="020B0303030403030204" pitchFamily="34" charset="-78"/>
            </a:endParaRPr>
          </a:p>
        </p:txBody>
      </p:sp>
      <p:pic>
        <p:nvPicPr>
          <p:cNvPr id="3" name="Picture 2">
            <a:extLst>
              <a:ext uri="{FF2B5EF4-FFF2-40B4-BE49-F238E27FC236}">
                <a16:creationId xmlns:a16="http://schemas.microsoft.com/office/drawing/2014/main" id="{622DFD97-36F8-EDCB-A8A4-F75DA6295106}"/>
              </a:ext>
            </a:extLst>
          </p:cNvPr>
          <p:cNvPicPr>
            <a:picLocks noChangeAspect="1"/>
          </p:cNvPicPr>
          <p:nvPr/>
        </p:nvPicPr>
        <p:blipFill>
          <a:blip r:embed="rId2"/>
          <a:stretch>
            <a:fillRect/>
          </a:stretch>
        </p:blipFill>
        <p:spPr>
          <a:xfrm>
            <a:off x="9282768" y="1587732"/>
            <a:ext cx="2909232" cy="2659660"/>
          </a:xfrm>
          <a:prstGeom prst="rect">
            <a:avLst/>
          </a:prstGeom>
        </p:spPr>
      </p:pic>
    </p:spTree>
    <p:extLst>
      <p:ext uri="{BB962C8B-B14F-4D97-AF65-F5344CB8AC3E}">
        <p14:creationId xmlns:p14="http://schemas.microsoft.com/office/powerpoint/2010/main" val="3151957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Psychological explanations: </a:t>
            </a:r>
          </a:p>
        </p:txBody>
      </p:sp>
      <p:sp>
        <p:nvSpPr>
          <p:cNvPr id="3" name="Content Placeholder 2"/>
          <p:cNvSpPr>
            <a:spLocks noGrp="1"/>
          </p:cNvSpPr>
          <p:nvPr>
            <p:ph sz="quarter" idx="13"/>
          </p:nvPr>
        </p:nvSpPr>
        <p:spPr>
          <a:xfrm>
            <a:off x="685801" y="2063396"/>
            <a:ext cx="11026832" cy="4179462"/>
          </a:xfrm>
        </p:spPr>
        <p:txBody>
          <a:bodyPr>
            <a:normAutofit/>
          </a:bodyPr>
          <a:lstStyle/>
          <a:p>
            <a:pPr algn="just"/>
            <a:r>
              <a:rPr lang="en-US" dirty="0"/>
              <a:t>Psychologists focus on abnormalities </a:t>
            </a:r>
            <a:r>
              <a:rPr lang="en-US" b="1" i="1" dirty="0">
                <a:solidFill>
                  <a:srgbClr val="FF0000"/>
                </a:solidFill>
              </a:rPr>
              <a:t>within</a:t>
            </a:r>
            <a:r>
              <a:rPr lang="en-US" dirty="0"/>
              <a:t> the individual. </a:t>
            </a:r>
          </a:p>
          <a:p>
            <a:pPr algn="just"/>
            <a:r>
              <a:rPr lang="en-US" dirty="0"/>
              <a:t>Instead of genes, they examine what are called personality disorders. Their</a:t>
            </a:r>
          </a:p>
          <a:p>
            <a:pPr algn="just"/>
            <a:r>
              <a:rPr lang="en-US" dirty="0"/>
              <a:t>supposition is that deviating individuals have deviating personalities (Mayer 2007; Liu 2014) and that subconscious motives drive people to deviance.</a:t>
            </a:r>
          </a:p>
          <a:p>
            <a:pPr algn="just"/>
            <a:r>
              <a:rPr lang="en-US" dirty="0"/>
              <a:t>Deviance is not associated with any particular personality.</a:t>
            </a:r>
          </a:p>
          <a:p>
            <a:endParaRPr lang="en-US" dirty="0"/>
          </a:p>
        </p:txBody>
      </p:sp>
    </p:spTree>
    <p:extLst>
      <p:ext uri="{BB962C8B-B14F-4D97-AF65-F5344CB8AC3E}">
        <p14:creationId xmlns:p14="http://schemas.microsoft.com/office/powerpoint/2010/main" val="159598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a:t>Sociological explanations:</a:t>
            </a:r>
          </a:p>
        </p:txBody>
      </p:sp>
      <p:sp>
        <p:nvSpPr>
          <p:cNvPr id="3" name="Content Placeholder 2"/>
          <p:cNvSpPr>
            <a:spLocks noGrp="1"/>
          </p:cNvSpPr>
          <p:nvPr>
            <p:ph sz="quarter" idx="13"/>
          </p:nvPr>
        </p:nvSpPr>
        <p:spPr>
          <a:xfrm>
            <a:off x="685802" y="2063396"/>
            <a:ext cx="7596808" cy="3311189"/>
          </a:xfrm>
        </p:spPr>
        <p:txBody>
          <a:bodyPr/>
          <a:lstStyle/>
          <a:p>
            <a:pPr algn="just"/>
            <a:r>
              <a:rPr lang="en-US" dirty="0"/>
              <a:t>In contrast with both socio-biologists and psychologists, sociologists search for factors outside the individual. They look for social influences that “recruit” people to break norms. To account for why people commit crimes, </a:t>
            </a:r>
          </a:p>
          <a:p>
            <a:pPr algn="just"/>
            <a:r>
              <a:rPr lang="en-US" dirty="0"/>
              <a:t>For example, sociologists examine such external influences as socialization, membership in subcultures, and social class. </a:t>
            </a:r>
          </a:p>
        </p:txBody>
      </p:sp>
      <p:pic>
        <p:nvPicPr>
          <p:cNvPr id="4" name="Picture 3">
            <a:extLst>
              <a:ext uri="{FF2B5EF4-FFF2-40B4-BE49-F238E27FC236}">
                <a16:creationId xmlns:a16="http://schemas.microsoft.com/office/drawing/2014/main" id="{7AB1F12A-410A-51CD-8C79-FA85BB7F4E05}"/>
              </a:ext>
            </a:extLst>
          </p:cNvPr>
          <p:cNvPicPr>
            <a:picLocks noChangeAspect="1"/>
          </p:cNvPicPr>
          <p:nvPr/>
        </p:nvPicPr>
        <p:blipFill rotWithShape="1">
          <a:blip r:embed="rId2"/>
          <a:srcRect l="6400" t="13921" r="12485" b="-2928"/>
          <a:stretch/>
        </p:blipFill>
        <p:spPr>
          <a:xfrm>
            <a:off x="8454888" y="2220765"/>
            <a:ext cx="3398623" cy="2096741"/>
          </a:xfrm>
          <a:prstGeom prst="rect">
            <a:avLst/>
          </a:prstGeom>
        </p:spPr>
      </p:pic>
    </p:spTree>
    <p:extLst>
      <p:ext uri="{BB962C8B-B14F-4D97-AF65-F5344CB8AC3E}">
        <p14:creationId xmlns:p14="http://schemas.microsoft.com/office/powerpoint/2010/main" val="4250128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689956"/>
            <a:ext cx="7424529" cy="4684629"/>
          </a:xfrm>
        </p:spPr>
        <p:txBody>
          <a:bodyPr>
            <a:normAutofit lnSpcReduction="10000"/>
          </a:bodyPr>
          <a:lstStyle/>
          <a:p>
            <a:pPr marL="0" indent="0" algn="just">
              <a:buNone/>
            </a:pPr>
            <a:r>
              <a:rPr lang="en-US" sz="3200" dirty="0"/>
              <a:t>To explain deviance, sociologists apply the three sociological perspectives:</a:t>
            </a:r>
          </a:p>
          <a:p>
            <a:pPr marL="0" indent="0" algn="just">
              <a:buNone/>
            </a:pPr>
            <a:endParaRPr lang="en-US" sz="3200" dirty="0"/>
          </a:p>
          <a:p>
            <a:pPr algn="just"/>
            <a:r>
              <a:rPr lang="en-US" sz="3200" dirty="0"/>
              <a:t>Symbolic interactionism, </a:t>
            </a:r>
          </a:p>
          <a:p>
            <a:pPr algn="just"/>
            <a:r>
              <a:rPr lang="en-US" sz="3200" dirty="0"/>
              <a:t>Functionalism, and </a:t>
            </a:r>
          </a:p>
          <a:p>
            <a:pPr algn="just"/>
            <a:r>
              <a:rPr lang="en-US" sz="3200" dirty="0"/>
              <a:t>Conflict theory.</a:t>
            </a:r>
          </a:p>
          <a:p>
            <a:pPr algn="just"/>
            <a:endParaRPr lang="en-US" sz="3200" dirty="0"/>
          </a:p>
          <a:p>
            <a:pPr algn="just"/>
            <a:endParaRPr lang="en-US" sz="3200" dirty="0"/>
          </a:p>
          <a:p>
            <a:pPr marL="0" indent="0" algn="ctr">
              <a:buNone/>
            </a:pPr>
            <a:r>
              <a:rPr lang="en-US" sz="3200" i="1" dirty="0"/>
              <a:t>Let’s compare these three  explanations.</a:t>
            </a:r>
          </a:p>
        </p:txBody>
      </p:sp>
      <p:pic>
        <p:nvPicPr>
          <p:cNvPr id="2" name="Picture 1">
            <a:extLst>
              <a:ext uri="{FF2B5EF4-FFF2-40B4-BE49-F238E27FC236}">
                <a16:creationId xmlns:a16="http://schemas.microsoft.com/office/drawing/2014/main" id="{A004C303-BA73-D87D-A6DF-86D25251DAA8}"/>
              </a:ext>
            </a:extLst>
          </p:cNvPr>
          <p:cNvPicPr>
            <a:picLocks noChangeAspect="1"/>
          </p:cNvPicPr>
          <p:nvPr/>
        </p:nvPicPr>
        <p:blipFill>
          <a:blip r:embed="rId2"/>
          <a:stretch>
            <a:fillRect/>
          </a:stretch>
        </p:blipFill>
        <p:spPr>
          <a:xfrm>
            <a:off x="7938894" y="1483415"/>
            <a:ext cx="4253106" cy="2126553"/>
          </a:xfrm>
          <a:prstGeom prst="rect">
            <a:avLst/>
          </a:prstGeom>
        </p:spPr>
      </p:pic>
    </p:spTree>
    <p:extLst>
      <p:ext uri="{BB962C8B-B14F-4D97-AF65-F5344CB8AC3E}">
        <p14:creationId xmlns:p14="http://schemas.microsoft.com/office/powerpoint/2010/main" val="2153975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92D050"/>
                </a:solidFill>
              </a:rPr>
              <a:t>1. SYMBOLIC INTERACTIONIST PERSPECTIVE</a:t>
            </a:r>
          </a:p>
        </p:txBody>
      </p:sp>
      <p:sp>
        <p:nvSpPr>
          <p:cNvPr id="3" name="Content Placeholder 2"/>
          <p:cNvSpPr>
            <a:spLocks noGrp="1"/>
          </p:cNvSpPr>
          <p:nvPr>
            <p:ph sz="quarter" idx="13"/>
          </p:nvPr>
        </p:nvSpPr>
        <p:spPr/>
        <p:txBody>
          <a:bodyPr/>
          <a:lstStyle/>
          <a:p>
            <a:pPr algn="just"/>
            <a:r>
              <a:rPr lang="en-US" dirty="0"/>
              <a:t>The basic idea of symbolic interactionism is that </a:t>
            </a:r>
            <a:r>
              <a:rPr lang="en-US" i="1" dirty="0"/>
              <a:t>we are thinking beings who act according to how we interpret situations.</a:t>
            </a:r>
          </a:p>
          <a:p>
            <a:pPr algn="just"/>
            <a:r>
              <a:rPr lang="en-US" dirty="0"/>
              <a:t>Let’s consider how our membership in groups influences how we view life and, from there, our behavior.</a:t>
            </a:r>
          </a:p>
        </p:txBody>
      </p:sp>
    </p:spTree>
    <p:extLst>
      <p:ext uri="{BB962C8B-B14F-4D97-AF65-F5344CB8AC3E}">
        <p14:creationId xmlns:p14="http://schemas.microsoft.com/office/powerpoint/2010/main" val="834339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742122" y="821635"/>
            <a:ext cx="10937260" cy="5479412"/>
          </a:xfrm>
        </p:spPr>
        <p:txBody>
          <a:bodyPr>
            <a:normAutofit fontScale="92500" lnSpcReduction="20000"/>
          </a:bodyPr>
          <a:lstStyle/>
          <a:p>
            <a:pPr algn="just">
              <a:buFont typeface="Wingdings" panose="05000000000000000000" pitchFamily="2" charset="2"/>
              <a:buChar char="§"/>
            </a:pPr>
            <a:endParaRPr lang="en-US" dirty="0"/>
          </a:p>
          <a:p>
            <a:pPr algn="just">
              <a:buFont typeface="Wingdings" panose="05000000000000000000" pitchFamily="2" charset="2"/>
              <a:buChar char="§"/>
            </a:pPr>
            <a:r>
              <a:rPr lang="en-US" sz="2800" b="1" dirty="0">
                <a:solidFill>
                  <a:srgbClr val="FFC000"/>
                </a:solidFill>
              </a:rPr>
              <a:t>Differential association Theory: </a:t>
            </a:r>
          </a:p>
          <a:p>
            <a:pPr algn="just">
              <a:buFont typeface="Wingdings" panose="05000000000000000000" pitchFamily="2" charset="2"/>
              <a:buChar char="§"/>
            </a:pPr>
            <a:r>
              <a:rPr lang="en-US" dirty="0"/>
              <a:t>Sociologists stress our experiences in groups.</a:t>
            </a:r>
          </a:p>
          <a:p>
            <a:pPr algn="just">
              <a:buFont typeface="Wingdings" panose="05000000000000000000" pitchFamily="2" charset="2"/>
              <a:buChar char="§"/>
            </a:pPr>
            <a:r>
              <a:rPr lang="en-US" dirty="0"/>
              <a:t>Edwin Sutherland’s term this to indicate that from the different groups we associate with, we learn to deviate from or conform to society’s norms (Sutherland 1924, 1947; Rendon 2014).</a:t>
            </a:r>
          </a:p>
          <a:p>
            <a:pPr algn="just">
              <a:buFont typeface="Wingdings" panose="05000000000000000000" pitchFamily="2" charset="2"/>
              <a:buChar char="§"/>
            </a:pPr>
            <a:endParaRPr lang="en-US" dirty="0"/>
          </a:p>
          <a:p>
            <a:pPr algn="just">
              <a:buFont typeface="Wingdings" panose="05000000000000000000" pitchFamily="2" charset="2"/>
              <a:buChar char="§"/>
            </a:pPr>
            <a:r>
              <a:rPr lang="en-US" b="1" u="sng" dirty="0"/>
              <a:t>Family/Friends/neighborhoods:</a:t>
            </a:r>
          </a:p>
          <a:p>
            <a:pPr algn="just">
              <a:buFont typeface="Wingdings" panose="05000000000000000000" pitchFamily="2" charset="2"/>
              <a:buChar char="§"/>
            </a:pPr>
            <a:r>
              <a:rPr lang="en-US" dirty="0"/>
              <a:t>family makes a big difference in whether people learn deviance or conformity. Researchers have confirmed this informal observation. Of the many studies, this one stands out: Of all prison inmates across the United States, about half have a father, mother, brother, sister, or spouse who has served time in prison (Sourcebook of Criminal Justice Statistics 2003:Table 6.0011; Glaze and Maruschak 2008:Table 11).</a:t>
            </a:r>
          </a:p>
          <a:p>
            <a:pPr algn="just">
              <a:buFont typeface="Wingdings" panose="05000000000000000000" pitchFamily="2" charset="2"/>
              <a:buChar char="§"/>
            </a:pPr>
            <a:r>
              <a:rPr lang="en-US" dirty="0"/>
              <a:t>In short, families that are involved in crime tend to set their children on a lawbreaking path.</a:t>
            </a:r>
          </a:p>
          <a:p>
            <a:endParaRPr lang="en-US" dirty="0"/>
          </a:p>
        </p:txBody>
      </p:sp>
    </p:spTree>
    <p:extLst>
      <p:ext uri="{BB962C8B-B14F-4D97-AF65-F5344CB8AC3E}">
        <p14:creationId xmlns:p14="http://schemas.microsoft.com/office/powerpoint/2010/main" val="1362315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731520"/>
            <a:ext cx="10394707" cy="5660967"/>
          </a:xfrm>
        </p:spPr>
        <p:txBody>
          <a:bodyPr>
            <a:normAutofit/>
          </a:bodyPr>
          <a:lstStyle/>
          <a:p>
            <a:pPr algn="just"/>
            <a:r>
              <a:rPr lang="en-US" dirty="0">
                <a:solidFill>
                  <a:srgbClr val="FFC000"/>
                </a:solidFill>
              </a:rPr>
              <a:t>Control theory</a:t>
            </a:r>
          </a:p>
          <a:p>
            <a:pPr algn="just"/>
            <a:r>
              <a:rPr lang="en-US" dirty="0"/>
              <a:t>Sociologist Walter Reckless (1973), who developed control theory, stressed that we have two control systems that work against our motivations to deviate. </a:t>
            </a:r>
          </a:p>
          <a:p>
            <a:pPr algn="just"/>
            <a:r>
              <a:rPr lang="en-US" dirty="0"/>
              <a:t>Our </a:t>
            </a:r>
            <a:r>
              <a:rPr lang="en-US" dirty="0">
                <a:solidFill>
                  <a:srgbClr val="92D050"/>
                </a:solidFill>
              </a:rPr>
              <a:t>inner controls-</a:t>
            </a:r>
            <a:r>
              <a:rPr lang="en-US" dirty="0"/>
              <a:t>include</a:t>
            </a:r>
            <a:r>
              <a:rPr lang="en-US" dirty="0">
                <a:solidFill>
                  <a:srgbClr val="92D050"/>
                </a:solidFill>
              </a:rPr>
              <a:t> </a:t>
            </a:r>
            <a:r>
              <a:rPr lang="en-US" dirty="0"/>
              <a:t>our internalized morality—conscience, religious principles, ideas of right and wrong. Inner controls also include fears of punishment and the desire to be a “good” person (</a:t>
            </a:r>
            <a:r>
              <a:rPr lang="en-US" dirty="0" err="1"/>
              <a:t>Hirschi</a:t>
            </a:r>
            <a:r>
              <a:rPr lang="en-US" dirty="0"/>
              <a:t> 1969; </a:t>
            </a:r>
            <a:r>
              <a:rPr lang="en-US" dirty="0" err="1"/>
              <a:t>Gottfredson</a:t>
            </a:r>
            <a:r>
              <a:rPr lang="en-US" dirty="0"/>
              <a:t> 2011). </a:t>
            </a:r>
          </a:p>
          <a:p>
            <a:pPr algn="just"/>
            <a:r>
              <a:rPr lang="en-US" dirty="0"/>
              <a:t>Our </a:t>
            </a:r>
            <a:r>
              <a:rPr lang="en-US" dirty="0">
                <a:solidFill>
                  <a:srgbClr val="92D050"/>
                </a:solidFill>
              </a:rPr>
              <a:t>outer controls- </a:t>
            </a:r>
            <a:r>
              <a:rPr lang="en-US" dirty="0"/>
              <a:t>consist of people—such as family, friends, and the police—who influence us not to deviate.</a:t>
            </a:r>
          </a:p>
          <a:p>
            <a:pPr algn="just"/>
            <a:endParaRPr lang="en-US" dirty="0"/>
          </a:p>
          <a:p>
            <a:pPr algn="just"/>
            <a:endParaRPr lang="en-US" dirty="0"/>
          </a:p>
        </p:txBody>
      </p:sp>
    </p:spTree>
    <p:extLst>
      <p:ext uri="{BB962C8B-B14F-4D97-AF65-F5344CB8AC3E}">
        <p14:creationId xmlns:p14="http://schemas.microsoft.com/office/powerpoint/2010/main" val="1512434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773085"/>
            <a:ext cx="11060083" cy="4738254"/>
          </a:xfrm>
        </p:spPr>
        <p:txBody>
          <a:bodyPr>
            <a:normAutofit/>
          </a:bodyPr>
          <a:lstStyle/>
          <a:p>
            <a:pPr marL="0" indent="0">
              <a:buNone/>
            </a:pPr>
            <a:r>
              <a:rPr lang="en-US" sz="3200" dirty="0">
                <a:solidFill>
                  <a:srgbClr val="FFC000"/>
                </a:solidFill>
              </a:rPr>
              <a:t>Labeling theory (the significance of reputations)</a:t>
            </a:r>
          </a:p>
          <a:p>
            <a:endParaRPr lang="en-US" sz="3200" dirty="0">
              <a:solidFill>
                <a:srgbClr val="FFC000"/>
              </a:solidFill>
            </a:endParaRPr>
          </a:p>
          <a:p>
            <a:pPr algn="just"/>
            <a:r>
              <a:rPr lang="en-US" dirty="0"/>
              <a:t>The view that the labels people are given affect their own and others’ perceptions of them, thus channeling their behavior into either deviance or conformity.</a:t>
            </a:r>
          </a:p>
        </p:txBody>
      </p:sp>
    </p:spTree>
    <p:extLst>
      <p:ext uri="{BB962C8B-B14F-4D97-AF65-F5344CB8AC3E}">
        <p14:creationId xmlns:p14="http://schemas.microsoft.com/office/powerpoint/2010/main" val="1187955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 FUNCTIONALIST PERSPECTIVE</a:t>
            </a:r>
          </a:p>
        </p:txBody>
      </p:sp>
      <p:sp>
        <p:nvSpPr>
          <p:cNvPr id="3" name="Content Placeholder 2"/>
          <p:cNvSpPr>
            <a:spLocks noGrp="1"/>
          </p:cNvSpPr>
          <p:nvPr>
            <p:ph sz="quarter" idx="13"/>
          </p:nvPr>
        </p:nvSpPr>
        <p:spPr>
          <a:xfrm>
            <a:off x="685801" y="1690688"/>
            <a:ext cx="10394707" cy="4344352"/>
          </a:xfrm>
        </p:spPr>
        <p:txBody>
          <a:bodyPr>
            <a:normAutofit/>
          </a:bodyPr>
          <a:lstStyle/>
          <a:p>
            <a:pPr algn="just"/>
            <a:r>
              <a:rPr lang="en-US" dirty="0"/>
              <a:t>When we think of deviance, its dysfunctions are likely to come to mind. Functionalists point out that deviance also has functions.</a:t>
            </a:r>
          </a:p>
          <a:p>
            <a:pPr algn="just"/>
            <a:endParaRPr lang="en-US" dirty="0"/>
          </a:p>
          <a:p>
            <a:pPr algn="just"/>
            <a:endParaRPr lang="en-US" dirty="0"/>
          </a:p>
          <a:p>
            <a:pPr marL="0" indent="0" algn="ctr">
              <a:buNone/>
            </a:pPr>
            <a:r>
              <a:rPr lang="en-US" sz="3600" dirty="0">
                <a:solidFill>
                  <a:srgbClr val="FF0000"/>
                </a:solidFill>
              </a:rPr>
              <a:t>Can Deviance Really Be Functional for Society?</a:t>
            </a:r>
          </a:p>
        </p:txBody>
      </p:sp>
    </p:spTree>
    <p:extLst>
      <p:ext uri="{BB962C8B-B14F-4D97-AF65-F5344CB8AC3E}">
        <p14:creationId xmlns:p14="http://schemas.microsoft.com/office/powerpoint/2010/main" val="38281929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07076"/>
            <a:ext cx="11001894" cy="5802284"/>
          </a:xfrm>
        </p:spPr>
        <p:txBody>
          <a:bodyPr/>
          <a:lstStyle/>
          <a:p>
            <a:pPr algn="just"/>
            <a:r>
              <a:rPr lang="en-US" dirty="0">
                <a:solidFill>
                  <a:schemeClr val="tx1">
                    <a:lumMod val="95000"/>
                  </a:schemeClr>
                </a:solidFill>
              </a:rPr>
              <a:t>The classic functionalist theorist Emile Durkheim (1893/1933, 1895/1964) came to a surprising conclusion. Deviance, he said—including crime—is functional for society. Deviance contributes to the social order in three ways:</a:t>
            </a:r>
          </a:p>
          <a:p>
            <a:pPr algn="just"/>
            <a:endParaRPr lang="en-US" dirty="0">
              <a:solidFill>
                <a:schemeClr val="tx1">
                  <a:lumMod val="95000"/>
                </a:schemeClr>
              </a:solidFill>
            </a:endParaRPr>
          </a:p>
          <a:p>
            <a:pPr marL="514350" indent="-514350" algn="just">
              <a:buAutoNum type="arabicPeriod"/>
            </a:pPr>
            <a:r>
              <a:rPr lang="en-US" dirty="0">
                <a:solidFill>
                  <a:srgbClr val="92D050"/>
                </a:solidFill>
              </a:rPr>
              <a:t>Deviance clarifies moral boundaries and affirms norms. </a:t>
            </a:r>
          </a:p>
          <a:p>
            <a:pPr marL="514350" indent="-514350" algn="just">
              <a:buAutoNum type="arabicPeriod"/>
            </a:pPr>
            <a:r>
              <a:rPr lang="en-US" dirty="0">
                <a:solidFill>
                  <a:srgbClr val="92D050"/>
                </a:solidFill>
              </a:rPr>
              <a:t>Deviance encourages social unity.</a:t>
            </a:r>
          </a:p>
          <a:p>
            <a:pPr marL="514350" indent="-514350" algn="just">
              <a:buAutoNum type="arabicPeriod"/>
            </a:pPr>
            <a:r>
              <a:rPr lang="en-US" dirty="0">
                <a:solidFill>
                  <a:srgbClr val="92D050"/>
                </a:solidFill>
              </a:rPr>
              <a:t>Deviance promotes social change.</a:t>
            </a:r>
          </a:p>
          <a:p>
            <a:pPr marL="0" indent="0" algn="just">
              <a:buNone/>
            </a:pPr>
            <a:endParaRPr lang="en-US" dirty="0">
              <a:solidFill>
                <a:srgbClr val="92D050"/>
              </a:solidFill>
            </a:endParaRPr>
          </a:p>
          <a:p>
            <a:pPr algn="just"/>
            <a:endParaRPr lang="en-US" dirty="0">
              <a:solidFill>
                <a:srgbClr val="92D050"/>
              </a:solidFill>
            </a:endParaRPr>
          </a:p>
          <a:p>
            <a:pPr algn="just"/>
            <a:endParaRPr lang="en-US" dirty="0"/>
          </a:p>
        </p:txBody>
      </p:sp>
    </p:spTree>
    <p:extLst>
      <p:ext uri="{BB962C8B-B14F-4D97-AF65-F5344CB8AC3E}">
        <p14:creationId xmlns:p14="http://schemas.microsoft.com/office/powerpoint/2010/main" val="2020782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9670" y="634827"/>
            <a:ext cx="10515600" cy="1325563"/>
          </a:xfrm>
        </p:spPr>
        <p:txBody>
          <a:bodyPr/>
          <a:lstStyle/>
          <a:p>
            <a:pPr algn="ctr"/>
            <a:r>
              <a:rPr lang="en-US" dirty="0"/>
              <a:t>Learning outcomes: </a:t>
            </a:r>
          </a:p>
        </p:txBody>
      </p:sp>
      <p:sp>
        <p:nvSpPr>
          <p:cNvPr id="3" name="Content Placeholder 2"/>
          <p:cNvSpPr>
            <a:spLocks noGrp="1"/>
          </p:cNvSpPr>
          <p:nvPr>
            <p:ph idx="1"/>
          </p:nvPr>
        </p:nvSpPr>
        <p:spPr/>
        <p:txBody>
          <a:bodyPr/>
          <a:lstStyle/>
          <a:p>
            <a:pPr algn="just"/>
            <a:r>
              <a:rPr lang="en-US" dirty="0"/>
              <a:t>Defining Conformity, deviance, the need for norms.</a:t>
            </a:r>
          </a:p>
          <a:p>
            <a:pPr algn="just"/>
            <a:r>
              <a:rPr lang="en-US" dirty="0"/>
              <a:t>Sanctions </a:t>
            </a:r>
          </a:p>
          <a:p>
            <a:pPr algn="just"/>
            <a:r>
              <a:rPr lang="en-US" dirty="0"/>
              <a:t>Contrast sociobiological, psychological, and sociological explanations of deviance.</a:t>
            </a:r>
          </a:p>
          <a:p>
            <a:pPr algn="just"/>
            <a:r>
              <a:rPr lang="en-US" dirty="0"/>
              <a:t>Different perspective related to deviance </a:t>
            </a:r>
          </a:p>
          <a:p>
            <a:pPr marL="0" indent="0" algn="just">
              <a:buNone/>
            </a:pPr>
            <a:r>
              <a:rPr lang="en-US" dirty="0"/>
              <a:t>1) Symbolic interactionist perspective</a:t>
            </a:r>
          </a:p>
          <a:p>
            <a:pPr marL="0" indent="0" algn="just">
              <a:buNone/>
            </a:pPr>
            <a:r>
              <a:rPr lang="en-US" dirty="0"/>
              <a:t>2) functionalist perspective</a:t>
            </a:r>
          </a:p>
          <a:p>
            <a:pPr marL="0" indent="0" algn="just">
              <a:buNone/>
            </a:pPr>
            <a:r>
              <a:rPr lang="en-US" dirty="0"/>
              <a:t>3) conflict perspective</a:t>
            </a:r>
          </a:p>
          <a:p>
            <a:pPr algn="just"/>
            <a:endParaRPr lang="en-US" dirty="0"/>
          </a:p>
          <a:p>
            <a:pPr algn="just"/>
            <a:endParaRPr lang="en-US" dirty="0"/>
          </a:p>
        </p:txBody>
      </p:sp>
      <p:pic>
        <p:nvPicPr>
          <p:cNvPr id="5" name="Picture 4">
            <a:extLst>
              <a:ext uri="{FF2B5EF4-FFF2-40B4-BE49-F238E27FC236}">
                <a16:creationId xmlns:a16="http://schemas.microsoft.com/office/drawing/2014/main" id="{397CE2A7-97A4-FCE9-CDE6-34BCE453D1CA}"/>
              </a:ext>
            </a:extLst>
          </p:cNvPr>
          <p:cNvPicPr>
            <a:picLocks noChangeAspect="1"/>
          </p:cNvPicPr>
          <p:nvPr/>
        </p:nvPicPr>
        <p:blipFill rotWithShape="1">
          <a:blip r:embed="rId2"/>
          <a:srcRect t="10018"/>
          <a:stretch/>
        </p:blipFill>
        <p:spPr>
          <a:xfrm>
            <a:off x="9110791" y="436839"/>
            <a:ext cx="3081209" cy="2076726"/>
          </a:xfrm>
          <a:prstGeom prst="rect">
            <a:avLst/>
          </a:prstGeom>
        </p:spPr>
      </p:pic>
      <p:sp>
        <p:nvSpPr>
          <p:cNvPr id="6" name="Arrow: Right 5">
            <a:extLst>
              <a:ext uri="{FF2B5EF4-FFF2-40B4-BE49-F238E27FC236}">
                <a16:creationId xmlns:a16="http://schemas.microsoft.com/office/drawing/2014/main" id="{3CA7311A-E9A0-FB8A-6DB0-C226F55FF938}"/>
              </a:ext>
            </a:extLst>
          </p:cNvPr>
          <p:cNvSpPr/>
          <p:nvPr/>
        </p:nvSpPr>
        <p:spPr>
          <a:xfrm rot="10800000">
            <a:off x="6096000" y="1113182"/>
            <a:ext cx="2719930" cy="262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32328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071" y="714895"/>
            <a:ext cx="10515600" cy="1587732"/>
          </a:xfrm>
        </p:spPr>
        <p:txBody>
          <a:bodyPr>
            <a:normAutofit fontScale="90000"/>
          </a:bodyPr>
          <a:lstStyle/>
          <a:p>
            <a:r>
              <a:rPr lang="en-US" b="1" dirty="0">
                <a:solidFill>
                  <a:srgbClr val="92D050"/>
                </a:solidFill>
              </a:rPr>
              <a:t>1. Deviance clarifies moral boundaries and affirms norms. </a:t>
            </a:r>
            <a:br>
              <a:rPr lang="en-US" dirty="0">
                <a:solidFill>
                  <a:srgbClr val="92D050"/>
                </a:solidFill>
              </a:rPr>
            </a:br>
            <a:endParaRPr lang="en-US" dirty="0"/>
          </a:p>
        </p:txBody>
      </p:sp>
      <p:sp>
        <p:nvSpPr>
          <p:cNvPr id="3" name="Content Placeholder 2"/>
          <p:cNvSpPr>
            <a:spLocks noGrp="1"/>
          </p:cNvSpPr>
          <p:nvPr>
            <p:ph sz="quarter" idx="13"/>
          </p:nvPr>
        </p:nvSpPr>
        <p:spPr>
          <a:xfrm>
            <a:off x="677488" y="2495658"/>
            <a:ext cx="10802388" cy="4295840"/>
          </a:xfrm>
        </p:spPr>
        <p:txBody>
          <a:bodyPr>
            <a:normAutofit/>
          </a:bodyPr>
          <a:lstStyle/>
          <a:p>
            <a:pPr algn="just"/>
            <a:r>
              <a:rPr lang="en-US" dirty="0"/>
              <a:t>By moral boundaries, Durkheim referred to a group’s ideas about how people should think and act.</a:t>
            </a:r>
          </a:p>
          <a:p>
            <a:pPr algn="just"/>
            <a:r>
              <a:rPr lang="en-US" dirty="0"/>
              <a:t>Deviance challenges those boundaries. To call a member into account is to say, in effect, “You broke an important rule, and we cannot tolerate that.” Punishing deviants affirms the group’s norms and clarifies what it means to be a member of the group.</a:t>
            </a:r>
          </a:p>
        </p:txBody>
      </p:sp>
    </p:spTree>
    <p:extLst>
      <p:ext uri="{BB962C8B-B14F-4D97-AF65-F5344CB8AC3E}">
        <p14:creationId xmlns:p14="http://schemas.microsoft.com/office/powerpoint/2010/main" val="3110371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4825" y="814013"/>
            <a:ext cx="10515600" cy="1325563"/>
          </a:xfrm>
        </p:spPr>
        <p:txBody>
          <a:bodyPr/>
          <a:lstStyle/>
          <a:p>
            <a:r>
              <a:rPr lang="en-US" b="1" dirty="0">
                <a:solidFill>
                  <a:srgbClr val="92D050"/>
                </a:solidFill>
              </a:rPr>
              <a:t>2. Deviance encourages social unity.</a:t>
            </a:r>
            <a:br>
              <a:rPr lang="en-US" dirty="0">
                <a:solidFill>
                  <a:srgbClr val="92D050"/>
                </a:solidFill>
              </a:rPr>
            </a:br>
            <a:endParaRPr lang="en-US" dirty="0"/>
          </a:p>
        </p:txBody>
      </p:sp>
      <p:sp>
        <p:nvSpPr>
          <p:cNvPr id="3" name="Content Placeholder 2"/>
          <p:cNvSpPr>
            <a:spLocks noGrp="1"/>
          </p:cNvSpPr>
          <p:nvPr>
            <p:ph sz="quarter" idx="13"/>
          </p:nvPr>
        </p:nvSpPr>
        <p:spPr/>
        <p:txBody>
          <a:bodyPr/>
          <a:lstStyle/>
          <a:p>
            <a:pPr algn="just"/>
            <a:r>
              <a:rPr lang="en-US" dirty="0"/>
              <a:t>To affirm the group’s moral boundaries by punishing deviants creates a “we” feeling among the group’s members. By saying, “You can’t get away with that,” the group affirms the rightness of its ways.</a:t>
            </a:r>
          </a:p>
          <a:p>
            <a:pPr algn="just"/>
            <a:endParaRPr lang="en-US" dirty="0"/>
          </a:p>
          <a:p>
            <a:endParaRPr lang="en-US" dirty="0"/>
          </a:p>
        </p:txBody>
      </p:sp>
    </p:spTree>
    <p:extLst>
      <p:ext uri="{BB962C8B-B14F-4D97-AF65-F5344CB8AC3E}">
        <p14:creationId xmlns:p14="http://schemas.microsoft.com/office/powerpoint/2010/main" val="3292041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63889"/>
            <a:ext cx="10515600" cy="1325563"/>
          </a:xfrm>
        </p:spPr>
        <p:txBody>
          <a:bodyPr/>
          <a:lstStyle/>
          <a:p>
            <a:r>
              <a:rPr lang="en-US" b="1" dirty="0">
                <a:solidFill>
                  <a:srgbClr val="92D050"/>
                </a:solidFill>
              </a:rPr>
              <a:t>3.Deviance promotes social change.</a:t>
            </a:r>
            <a:br>
              <a:rPr lang="en-US" dirty="0">
                <a:solidFill>
                  <a:srgbClr val="92D050"/>
                </a:solidFill>
              </a:rPr>
            </a:br>
            <a:endParaRPr lang="en-US" dirty="0"/>
          </a:p>
        </p:txBody>
      </p:sp>
      <p:sp>
        <p:nvSpPr>
          <p:cNvPr id="3" name="Content Placeholder 2"/>
          <p:cNvSpPr>
            <a:spLocks noGrp="1"/>
          </p:cNvSpPr>
          <p:nvPr>
            <p:ph sz="quarter" idx="13"/>
          </p:nvPr>
        </p:nvSpPr>
        <p:spPr>
          <a:xfrm>
            <a:off x="685801" y="2063396"/>
            <a:ext cx="10667999" cy="3664073"/>
          </a:xfrm>
        </p:spPr>
        <p:txBody>
          <a:bodyPr>
            <a:normAutofit/>
          </a:bodyPr>
          <a:lstStyle/>
          <a:p>
            <a:pPr algn="just"/>
            <a:r>
              <a:rPr lang="en-US" dirty="0"/>
              <a:t>Not everyone agrees on what to do with people who push beyond the accepted ways of doing things. Some group members may even approve of the rule-breaking behavior. Boundary violations that gain enough support become new, acceptable behaviors. </a:t>
            </a:r>
          </a:p>
          <a:p>
            <a:pPr algn="just"/>
            <a:r>
              <a:rPr lang="en-US" dirty="0"/>
              <a:t>Deviance, then, may force a group to rethink and redefine its moral boundaries, helping groups and whole societies to adapt to changing circumstances.</a:t>
            </a:r>
          </a:p>
        </p:txBody>
      </p:sp>
    </p:spTree>
    <p:extLst>
      <p:ext uri="{BB962C8B-B14F-4D97-AF65-F5344CB8AC3E}">
        <p14:creationId xmlns:p14="http://schemas.microsoft.com/office/powerpoint/2010/main" val="10068592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4905" y="272360"/>
            <a:ext cx="10394707" cy="1347297"/>
          </a:xfrm>
        </p:spPr>
        <p:txBody>
          <a:bodyPr/>
          <a:lstStyle/>
          <a:p>
            <a:pPr algn="ctr"/>
            <a:r>
              <a:rPr lang="en-US" b="1" dirty="0"/>
              <a:t>3. The Conflict Perspective</a:t>
            </a:r>
          </a:p>
        </p:txBody>
      </p:sp>
      <p:sp>
        <p:nvSpPr>
          <p:cNvPr id="3" name="Content Placeholder 2"/>
          <p:cNvSpPr>
            <a:spLocks noGrp="1"/>
          </p:cNvSpPr>
          <p:nvPr>
            <p:ph sz="quarter" idx="13"/>
          </p:nvPr>
        </p:nvSpPr>
        <p:spPr>
          <a:xfrm>
            <a:off x="566532" y="1459803"/>
            <a:ext cx="5651834" cy="4689206"/>
          </a:xfrm>
        </p:spPr>
        <p:txBody>
          <a:bodyPr>
            <a:normAutofit fontScale="92500" lnSpcReduction="10000"/>
          </a:bodyPr>
          <a:lstStyle/>
          <a:p>
            <a:pPr algn="just"/>
            <a:r>
              <a:rPr lang="en-US" dirty="0"/>
              <a:t>Conflict perspective sees society as a competition for </a:t>
            </a:r>
            <a:r>
              <a:rPr lang="en-US" b="1" i="1" dirty="0"/>
              <a:t>power and resources.</a:t>
            </a:r>
          </a:p>
          <a:p>
            <a:pPr algn="just"/>
            <a:endParaRPr lang="en-US" b="1" i="1" dirty="0"/>
          </a:p>
          <a:p>
            <a:pPr algn="just"/>
            <a:r>
              <a:rPr lang="en-US" dirty="0"/>
              <a:t>The conflict theory of deviance claims that deviance is the result of inequality in society.</a:t>
            </a:r>
          </a:p>
          <a:p>
            <a:pPr algn="just"/>
            <a:endParaRPr lang="en-US" dirty="0"/>
          </a:p>
          <a:p>
            <a:pPr algn="just"/>
            <a:r>
              <a:rPr lang="en-US" dirty="0"/>
              <a:t>It also argues that deviance is punished more strictly for those with less power. At the same time, the elite in society is much more likely to get away with crime.</a:t>
            </a:r>
          </a:p>
        </p:txBody>
      </p:sp>
      <p:pic>
        <p:nvPicPr>
          <p:cNvPr id="4" name="Picture 3">
            <a:extLst>
              <a:ext uri="{FF2B5EF4-FFF2-40B4-BE49-F238E27FC236}">
                <a16:creationId xmlns:a16="http://schemas.microsoft.com/office/drawing/2014/main" id="{2CE19EBB-DCEF-20F7-9E21-257C845BAA51}"/>
              </a:ext>
            </a:extLst>
          </p:cNvPr>
          <p:cNvPicPr>
            <a:picLocks noChangeAspect="1"/>
          </p:cNvPicPr>
          <p:nvPr/>
        </p:nvPicPr>
        <p:blipFill rotWithShape="1">
          <a:blip r:embed="rId2"/>
          <a:srcRect l="11631" t="11787" r="13804" b="10060"/>
          <a:stretch/>
        </p:blipFill>
        <p:spPr>
          <a:xfrm>
            <a:off x="6540166" y="1325218"/>
            <a:ext cx="5651834" cy="3803374"/>
          </a:xfrm>
          <a:prstGeom prst="rect">
            <a:avLst/>
          </a:prstGeom>
        </p:spPr>
      </p:pic>
    </p:spTree>
    <p:extLst>
      <p:ext uri="{BB962C8B-B14F-4D97-AF65-F5344CB8AC3E}">
        <p14:creationId xmlns:p14="http://schemas.microsoft.com/office/powerpoint/2010/main" val="1065178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40327"/>
            <a:ext cx="10927079" cy="5752407"/>
          </a:xfrm>
        </p:spPr>
        <p:txBody>
          <a:bodyPr>
            <a:normAutofit/>
          </a:bodyPr>
          <a:lstStyle/>
          <a:p>
            <a:pPr algn="just"/>
            <a:endParaRPr lang="en-US" dirty="0"/>
          </a:p>
          <a:p>
            <a:pPr algn="just"/>
            <a:endParaRPr lang="en-US" dirty="0"/>
          </a:p>
          <a:p>
            <a:pPr algn="just"/>
            <a:r>
              <a:rPr lang="en-US" dirty="0"/>
              <a:t>Deviance and the Poor</a:t>
            </a:r>
          </a:p>
          <a:p>
            <a:pPr lvl="1" algn="just"/>
            <a:r>
              <a:rPr lang="en-US" dirty="0"/>
              <a:t>Deviance is created by the capitalist economic system.</a:t>
            </a:r>
          </a:p>
          <a:p>
            <a:pPr lvl="1" algn="just"/>
            <a:r>
              <a:rPr lang="en-US" dirty="0"/>
              <a:t>Definitions of deviance serve the interest of the capitalists while adversely affecting the poor.</a:t>
            </a:r>
          </a:p>
          <a:p>
            <a:pPr algn="just"/>
            <a:r>
              <a:rPr lang="en-US" dirty="0"/>
              <a:t>Deviance and the Elite</a:t>
            </a:r>
          </a:p>
          <a:p>
            <a:pPr lvl="1" algn="just"/>
            <a:r>
              <a:rPr lang="en-US" dirty="0"/>
              <a:t>Great efforts are made by the capitalists to legitimize elite acts of deviance.</a:t>
            </a:r>
          </a:p>
          <a:p>
            <a:pPr lvl="1" algn="just"/>
            <a:r>
              <a:rPr lang="en-US" dirty="0"/>
              <a:t>The higher-ups in society have greater ability to commit deviant acts, to escape sanction for those acts, and to create scapegoats to blame for those acts.</a:t>
            </a:r>
          </a:p>
          <a:p>
            <a:endParaRPr lang="en-US" dirty="0"/>
          </a:p>
        </p:txBody>
      </p:sp>
    </p:spTree>
    <p:extLst>
      <p:ext uri="{BB962C8B-B14F-4D97-AF65-F5344CB8AC3E}">
        <p14:creationId xmlns:p14="http://schemas.microsoft.com/office/powerpoint/2010/main" val="1815336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A9B3-C5EB-490C-8AE0-0B80C5833B5F}"/>
              </a:ext>
            </a:extLst>
          </p:cNvPr>
          <p:cNvSpPr>
            <a:spLocks noGrp="1"/>
          </p:cNvSpPr>
          <p:nvPr>
            <p:ph type="title"/>
          </p:nvPr>
        </p:nvSpPr>
        <p:spPr/>
        <p:txBody>
          <a:bodyPr/>
          <a:lstStyle/>
          <a:p>
            <a:r>
              <a:rPr lang="en-US" b="1" u="sng" dirty="0"/>
              <a:t>Social control leading to Sanctions</a:t>
            </a:r>
          </a:p>
        </p:txBody>
      </p:sp>
      <p:sp>
        <p:nvSpPr>
          <p:cNvPr id="3" name="Content Placeholder 2">
            <a:extLst>
              <a:ext uri="{FF2B5EF4-FFF2-40B4-BE49-F238E27FC236}">
                <a16:creationId xmlns:a16="http://schemas.microsoft.com/office/drawing/2014/main" id="{32F92028-3280-461F-BF1F-BB80C4B28830}"/>
              </a:ext>
            </a:extLst>
          </p:cNvPr>
          <p:cNvSpPr>
            <a:spLocks noGrp="1"/>
          </p:cNvSpPr>
          <p:nvPr>
            <p:ph idx="1"/>
          </p:nvPr>
        </p:nvSpPr>
        <p:spPr>
          <a:xfrm>
            <a:off x="866776" y="1825625"/>
            <a:ext cx="10515600" cy="4351338"/>
          </a:xfrm>
        </p:spPr>
        <p:txBody>
          <a:bodyPr>
            <a:normAutofit fontScale="92500" lnSpcReduction="10000"/>
          </a:bodyPr>
          <a:lstStyle/>
          <a:p>
            <a:pPr algn="just"/>
            <a:r>
              <a:rPr lang="en-US" dirty="0"/>
              <a:t>The goal of social control is to maintain order in society and ensure conformity in those who are deemed deviant or undesirable in society which results in sanctions,</a:t>
            </a:r>
          </a:p>
          <a:p>
            <a:pPr marL="0" indent="0" algn="just">
              <a:buNone/>
            </a:pPr>
            <a:endParaRPr lang="en-US" dirty="0"/>
          </a:p>
          <a:p>
            <a:pPr algn="just"/>
            <a:r>
              <a:rPr lang="en-US" b="1" i="1" u="sng" dirty="0"/>
              <a:t>A sanction is any reaction from others to the behavior of an individual or group. </a:t>
            </a:r>
          </a:p>
          <a:p>
            <a:pPr algn="just"/>
            <a:endParaRPr lang="en-US" b="1" i="1" u="sng" dirty="0"/>
          </a:p>
          <a:p>
            <a:pPr algn="just"/>
            <a:r>
              <a:rPr lang="en-US" dirty="0"/>
              <a:t>Social sanctions encourage behaviors that are considered to be appropriate and deter behaviors that are not. </a:t>
            </a:r>
          </a:p>
          <a:p>
            <a:pPr algn="just"/>
            <a:r>
              <a:rPr lang="en-US" dirty="0"/>
              <a:t>These representative or typical patterns and rules of behavior are called social norms.</a:t>
            </a:r>
          </a:p>
        </p:txBody>
      </p:sp>
      <p:pic>
        <p:nvPicPr>
          <p:cNvPr id="4" name="Picture 3">
            <a:extLst>
              <a:ext uri="{FF2B5EF4-FFF2-40B4-BE49-F238E27FC236}">
                <a16:creationId xmlns:a16="http://schemas.microsoft.com/office/drawing/2014/main" id="{609225A0-3ACE-CAB6-176A-E9688F1D0AF0}"/>
              </a:ext>
            </a:extLst>
          </p:cNvPr>
          <p:cNvPicPr>
            <a:picLocks noChangeAspect="1"/>
          </p:cNvPicPr>
          <p:nvPr/>
        </p:nvPicPr>
        <p:blipFill>
          <a:blip r:embed="rId2"/>
          <a:stretch>
            <a:fillRect/>
          </a:stretch>
        </p:blipFill>
        <p:spPr>
          <a:xfrm>
            <a:off x="10376452" y="141288"/>
            <a:ext cx="1815548" cy="1361661"/>
          </a:xfrm>
          <a:prstGeom prst="rect">
            <a:avLst/>
          </a:prstGeom>
        </p:spPr>
      </p:pic>
    </p:spTree>
    <p:extLst>
      <p:ext uri="{BB962C8B-B14F-4D97-AF65-F5344CB8AC3E}">
        <p14:creationId xmlns:p14="http://schemas.microsoft.com/office/powerpoint/2010/main" val="320042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D1C18-AE9F-4372-92FF-C868018D118B}"/>
              </a:ext>
            </a:extLst>
          </p:cNvPr>
          <p:cNvSpPr>
            <a:spLocks noGrp="1"/>
          </p:cNvSpPr>
          <p:nvPr>
            <p:ph type="title"/>
          </p:nvPr>
        </p:nvSpPr>
        <p:spPr>
          <a:xfrm>
            <a:off x="686834" y="1153572"/>
            <a:ext cx="3200400" cy="4461163"/>
          </a:xfrm>
        </p:spPr>
        <p:txBody>
          <a:bodyPr>
            <a:normAutofit/>
          </a:bodyPr>
          <a:lstStyle/>
          <a:p>
            <a:r>
              <a:rPr lang="en-US" b="1" u="sng" dirty="0">
                <a:solidFill>
                  <a:srgbClr val="FFFFFF"/>
                </a:solidFill>
              </a:rPr>
              <a:t>Two types of Sanctions</a:t>
            </a:r>
          </a:p>
        </p:txBody>
      </p:sp>
      <p:sp>
        <p:nvSpPr>
          <p:cNvPr id="3" name="Content Placeholder 2">
            <a:extLst>
              <a:ext uri="{FF2B5EF4-FFF2-40B4-BE49-F238E27FC236}">
                <a16:creationId xmlns:a16="http://schemas.microsoft.com/office/drawing/2014/main" id="{C1F4D64B-72F4-456D-825B-C703DDF368F0}"/>
              </a:ext>
            </a:extLst>
          </p:cNvPr>
          <p:cNvSpPr>
            <a:spLocks noGrp="1"/>
          </p:cNvSpPr>
          <p:nvPr>
            <p:ph idx="1"/>
          </p:nvPr>
        </p:nvSpPr>
        <p:spPr>
          <a:xfrm>
            <a:off x="4447308" y="591344"/>
            <a:ext cx="6906491" cy="5585619"/>
          </a:xfrm>
        </p:spPr>
        <p:txBody>
          <a:bodyPr anchor="ctr">
            <a:normAutofit fontScale="92500"/>
          </a:bodyPr>
          <a:lstStyle/>
          <a:p>
            <a:pPr algn="just"/>
            <a:r>
              <a:rPr lang="en-US" sz="2600" dirty="0">
                <a:solidFill>
                  <a:srgbClr val="FFC000"/>
                </a:solidFill>
              </a:rPr>
              <a:t>Negative sanctions: </a:t>
            </a:r>
            <a:r>
              <a:rPr lang="en-US" sz="2600" dirty="0"/>
              <a:t>an expression of disapproval for breaking a norm, ranging from a mild, informal reaction such as a frown to a formal reaction such as a fine or a prison sentence. </a:t>
            </a:r>
          </a:p>
          <a:p>
            <a:pPr algn="just"/>
            <a:r>
              <a:rPr lang="en-US" sz="2600" dirty="0" err="1">
                <a:solidFill>
                  <a:srgbClr val="FF0000"/>
                </a:solidFill>
              </a:rPr>
              <a:t>Eg</a:t>
            </a:r>
            <a:r>
              <a:rPr lang="en-US" sz="2600" dirty="0">
                <a:solidFill>
                  <a:srgbClr val="FF0000"/>
                </a:solidFill>
              </a:rPr>
              <a:t>: </a:t>
            </a:r>
            <a:r>
              <a:rPr lang="en-US" sz="2600" dirty="0"/>
              <a:t>being fired is a negative sanction, getting an F is a negative one. </a:t>
            </a:r>
          </a:p>
          <a:p>
            <a:endParaRPr lang="en-US" sz="2600" dirty="0"/>
          </a:p>
          <a:p>
            <a:pPr algn="just"/>
            <a:r>
              <a:rPr lang="en-US" sz="2600" dirty="0">
                <a:solidFill>
                  <a:srgbClr val="FFC000"/>
                </a:solidFill>
              </a:rPr>
              <a:t>Positive Sanctions: </a:t>
            </a:r>
            <a:r>
              <a:rPr lang="en-US" sz="2600" dirty="0"/>
              <a:t>an expression of approval for following a norm, ranging from a smile or a good grade in a class to a material reward such as a prize </a:t>
            </a:r>
          </a:p>
          <a:p>
            <a:pPr algn="just"/>
            <a:r>
              <a:rPr lang="en-US" sz="2600" dirty="0" err="1">
                <a:solidFill>
                  <a:srgbClr val="FF0000"/>
                </a:solidFill>
              </a:rPr>
              <a:t>Eg</a:t>
            </a:r>
            <a:r>
              <a:rPr lang="en-US" sz="2600" dirty="0">
                <a:solidFill>
                  <a:srgbClr val="FF0000"/>
                </a:solidFill>
              </a:rPr>
              <a:t>: </a:t>
            </a:r>
            <a:r>
              <a:rPr lang="en-US" sz="2600" dirty="0"/>
              <a:t>Getting a raise is a positive sanction, Getting an A in Intro to Sociology is a positive sanction</a:t>
            </a:r>
          </a:p>
          <a:p>
            <a:pPr algn="just"/>
            <a:endParaRPr lang="en-US" sz="2600" dirty="0"/>
          </a:p>
          <a:p>
            <a:pPr marL="0" indent="0" algn="ctr">
              <a:buNone/>
            </a:pPr>
            <a:r>
              <a:rPr lang="en-US" sz="2600" b="1" u="sng" dirty="0">
                <a:solidFill>
                  <a:srgbClr val="00B050"/>
                </a:solidFill>
              </a:rPr>
              <a:t>Reference: down to earth book</a:t>
            </a:r>
          </a:p>
        </p:txBody>
      </p:sp>
    </p:spTree>
    <p:extLst>
      <p:ext uri="{BB962C8B-B14F-4D97-AF65-F5344CB8AC3E}">
        <p14:creationId xmlns:p14="http://schemas.microsoft.com/office/powerpoint/2010/main" val="39807594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722C4C-D321-7F58-365F-C7F74AB930B4}"/>
              </a:ext>
            </a:extLst>
          </p:cNvPr>
          <p:cNvPicPr>
            <a:picLocks noChangeAspect="1"/>
          </p:cNvPicPr>
          <p:nvPr/>
        </p:nvPicPr>
        <p:blipFill>
          <a:blip r:embed="rId2"/>
          <a:stretch>
            <a:fillRect/>
          </a:stretch>
        </p:blipFill>
        <p:spPr>
          <a:xfrm>
            <a:off x="1258957" y="336998"/>
            <a:ext cx="8746435" cy="6184003"/>
          </a:xfrm>
          <a:prstGeom prst="rect">
            <a:avLst/>
          </a:prstGeom>
        </p:spPr>
      </p:pic>
    </p:spTree>
    <p:extLst>
      <p:ext uri="{BB962C8B-B14F-4D97-AF65-F5344CB8AC3E}">
        <p14:creationId xmlns:p14="http://schemas.microsoft.com/office/powerpoint/2010/main" val="31594013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EBC9B3-9B89-3632-6870-13C5F49ABDCF}"/>
              </a:ext>
            </a:extLst>
          </p:cNvPr>
          <p:cNvPicPr>
            <a:picLocks noChangeAspect="1"/>
          </p:cNvPicPr>
          <p:nvPr/>
        </p:nvPicPr>
        <p:blipFill>
          <a:blip r:embed="rId2"/>
          <a:stretch>
            <a:fillRect/>
          </a:stretch>
        </p:blipFill>
        <p:spPr>
          <a:xfrm>
            <a:off x="914839" y="126586"/>
            <a:ext cx="8838761" cy="6249280"/>
          </a:xfrm>
          <a:prstGeom prst="rect">
            <a:avLst/>
          </a:prstGeom>
        </p:spPr>
      </p:pic>
    </p:spTree>
    <p:extLst>
      <p:ext uri="{BB962C8B-B14F-4D97-AF65-F5344CB8AC3E}">
        <p14:creationId xmlns:p14="http://schemas.microsoft.com/office/powerpoint/2010/main" val="22609570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5EB064-117D-89EE-F62B-4D0CDE89DB7E}"/>
              </a:ext>
            </a:extLst>
          </p:cNvPr>
          <p:cNvSpPr>
            <a:spLocks noGrp="1"/>
          </p:cNvSpPr>
          <p:nvPr>
            <p:ph sz="quarter" idx="13"/>
          </p:nvPr>
        </p:nvSpPr>
        <p:spPr>
          <a:xfrm>
            <a:off x="685801" y="2054088"/>
            <a:ext cx="10394707" cy="3320498"/>
          </a:xfrm>
        </p:spPr>
        <p:txBody>
          <a:bodyPr>
            <a:normAutofit/>
          </a:bodyPr>
          <a:lstStyle/>
          <a:p>
            <a:r>
              <a:rPr lang="en-US" sz="3600" b="1" i="1" dirty="0">
                <a:solidFill>
                  <a:srgbClr val="92D050"/>
                </a:solidFill>
              </a:rPr>
              <a:t>THINK ABOUT A DEVIANT BEHAVIOR AND WHAT KIND OF INFORMAL SANCATION YOU APPLIED TO STOP IT? </a:t>
            </a:r>
          </a:p>
        </p:txBody>
      </p:sp>
    </p:spTree>
    <p:extLst>
      <p:ext uri="{BB962C8B-B14F-4D97-AF65-F5344CB8AC3E}">
        <p14:creationId xmlns:p14="http://schemas.microsoft.com/office/powerpoint/2010/main" val="2881578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0"/>
            <a:ext cx="10515600" cy="1325563"/>
          </a:xfrm>
        </p:spPr>
        <p:txBody>
          <a:bodyPr/>
          <a:lstStyle/>
          <a:p>
            <a:r>
              <a:rPr lang="en-US" dirty="0"/>
              <a:t>Conformity</a:t>
            </a:r>
          </a:p>
        </p:txBody>
      </p:sp>
      <p:sp>
        <p:nvSpPr>
          <p:cNvPr id="3" name="Content Placeholder 2"/>
          <p:cNvSpPr>
            <a:spLocks noGrp="1"/>
          </p:cNvSpPr>
          <p:nvPr>
            <p:ph idx="1"/>
          </p:nvPr>
        </p:nvSpPr>
        <p:spPr>
          <a:xfrm>
            <a:off x="588818" y="1168919"/>
            <a:ext cx="8164484" cy="2596746"/>
          </a:xfrm>
        </p:spPr>
        <p:txBody>
          <a:bodyPr>
            <a:normAutofit/>
          </a:bodyPr>
          <a:lstStyle/>
          <a:p>
            <a:pPr algn="just"/>
            <a:r>
              <a:rPr lang="en-US" dirty="0"/>
              <a:t>Conformity, the process whereby people change their beliefs, attitudes, actions, or perceptions to more closely match those held by groups to which they belong or want to belong or by groups whose approval they desire. Conformity has important social implications and continues to be actively researched.</a:t>
            </a:r>
          </a:p>
        </p:txBody>
      </p:sp>
      <p:pic>
        <p:nvPicPr>
          <p:cNvPr id="4" name="Picture 3"/>
          <p:cNvPicPr>
            <a:picLocks noChangeAspect="1"/>
          </p:cNvPicPr>
          <p:nvPr/>
        </p:nvPicPr>
        <p:blipFill rotWithShape="1">
          <a:blip r:embed="rId2"/>
          <a:srcRect l="22187" r="21988"/>
          <a:stretch/>
        </p:blipFill>
        <p:spPr>
          <a:xfrm>
            <a:off x="9143999" y="890954"/>
            <a:ext cx="2527069" cy="2546360"/>
          </a:xfrm>
          <a:prstGeom prst="rect">
            <a:avLst/>
          </a:prstGeom>
          <a:ln>
            <a:noFill/>
          </a:ln>
          <a:effectLst>
            <a:softEdge rad="112500"/>
          </a:effectLst>
        </p:spPr>
      </p:pic>
      <p:sp>
        <p:nvSpPr>
          <p:cNvPr id="5" name="Content Placeholder 2"/>
          <p:cNvSpPr txBox="1">
            <a:spLocks/>
          </p:cNvSpPr>
          <p:nvPr/>
        </p:nvSpPr>
        <p:spPr>
          <a:xfrm>
            <a:off x="838199" y="3982778"/>
            <a:ext cx="10699865" cy="2042997"/>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dirty="0">
                <a:solidFill>
                  <a:srgbClr val="FF0000"/>
                </a:solidFill>
              </a:rPr>
              <a:t>Examples: </a:t>
            </a:r>
          </a:p>
          <a:p>
            <a:pPr algn="just">
              <a:buFont typeface="Courier New" panose="02070309020205020404" pitchFamily="49" charset="0"/>
              <a:buChar char="o"/>
            </a:pPr>
            <a:r>
              <a:rPr lang="en-US" dirty="0"/>
              <a:t>wearing certain types of clothing to fit in with a group </a:t>
            </a:r>
          </a:p>
          <a:p>
            <a:pPr algn="just">
              <a:buFont typeface="Courier New" panose="02070309020205020404" pitchFamily="49" charset="0"/>
              <a:buChar char="o"/>
            </a:pPr>
            <a:r>
              <a:rPr lang="en-US" dirty="0"/>
              <a:t>changing your political beliefs to match those of your friends or family</a:t>
            </a:r>
          </a:p>
          <a:p>
            <a:pPr algn="just">
              <a:buFont typeface="Courier New" panose="02070309020205020404" pitchFamily="49" charset="0"/>
              <a:buChar char="o"/>
            </a:pPr>
            <a:r>
              <a:rPr lang="en-US" dirty="0"/>
              <a:t>Going along with the crowd even if you don't agree with what they're doing.</a:t>
            </a:r>
          </a:p>
          <a:p>
            <a:pPr algn="just">
              <a:buFont typeface="Courier New" panose="02070309020205020404" pitchFamily="49" charset="0"/>
              <a:buChar char="o"/>
            </a:pPr>
            <a:endParaRPr lang="en-US" dirty="0"/>
          </a:p>
        </p:txBody>
      </p:sp>
    </p:spTree>
    <p:extLst>
      <p:ext uri="{BB962C8B-B14F-4D97-AF65-F5344CB8AC3E}">
        <p14:creationId xmlns:p14="http://schemas.microsoft.com/office/powerpoint/2010/main" val="6936929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0BB693-5FE2-5473-8397-C12A427DA2C8}"/>
              </a:ext>
            </a:extLst>
          </p:cNvPr>
          <p:cNvPicPr>
            <a:picLocks noChangeAspect="1"/>
          </p:cNvPicPr>
          <p:nvPr/>
        </p:nvPicPr>
        <p:blipFill rotWithShape="1">
          <a:blip r:embed="rId2"/>
          <a:srcRect l="-1159" t="-3284" r="1159" b="14589"/>
          <a:stretch/>
        </p:blipFill>
        <p:spPr>
          <a:xfrm>
            <a:off x="1341782" y="387626"/>
            <a:ext cx="7775713" cy="6082748"/>
          </a:xfrm>
          <a:prstGeom prst="rect">
            <a:avLst/>
          </a:prstGeom>
        </p:spPr>
      </p:pic>
    </p:spTree>
    <p:extLst>
      <p:ext uri="{BB962C8B-B14F-4D97-AF65-F5344CB8AC3E}">
        <p14:creationId xmlns:p14="http://schemas.microsoft.com/office/powerpoint/2010/main" val="5270390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1919C8-1AE5-4254-9C94-F61D4208946B}"/>
              </a:ext>
            </a:extLst>
          </p:cNvPr>
          <p:cNvSpPr>
            <a:spLocks noGrp="1"/>
          </p:cNvSpPr>
          <p:nvPr>
            <p:ph idx="1"/>
          </p:nvPr>
        </p:nvSpPr>
        <p:spPr>
          <a:xfrm>
            <a:off x="640080" y="1587024"/>
            <a:ext cx="4243589" cy="3320668"/>
          </a:xfrm>
        </p:spPr>
        <p:txBody>
          <a:bodyPr>
            <a:normAutofit/>
          </a:bodyPr>
          <a:lstStyle/>
          <a:p>
            <a:pPr algn="just"/>
            <a:r>
              <a:rPr lang="en-US" sz="3200" dirty="0"/>
              <a:t>No culture or society has complete behavioral conformity.</a:t>
            </a:r>
          </a:p>
          <a:p>
            <a:pPr algn="just"/>
            <a:endParaRPr lang="en-US" sz="3200" dirty="0"/>
          </a:p>
          <a:p>
            <a:pPr algn="just"/>
            <a:r>
              <a:rPr lang="en-US" sz="3200" dirty="0"/>
              <a:t>Deviance exists in all societies</a:t>
            </a:r>
          </a:p>
        </p:txBody>
      </p:sp>
      <p:pic>
        <p:nvPicPr>
          <p:cNvPr id="5" name="Picture 4" descr="Blurry view of city at dusk">
            <a:extLst>
              <a:ext uri="{FF2B5EF4-FFF2-40B4-BE49-F238E27FC236}">
                <a16:creationId xmlns:a16="http://schemas.microsoft.com/office/drawing/2014/main" id="{FE9C4E2D-3224-7A0C-D9AD-FF9434E3641E}"/>
              </a:ext>
            </a:extLst>
          </p:cNvPr>
          <p:cNvPicPr>
            <a:picLocks noChangeAspect="1"/>
          </p:cNvPicPr>
          <p:nvPr/>
        </p:nvPicPr>
        <p:blipFill rotWithShape="1">
          <a:blip r:embed="rId2"/>
          <a:srcRect l="22234" r="10813" b="-1"/>
          <a:stretch/>
        </p:blipFill>
        <p:spPr>
          <a:xfrm>
            <a:off x="5313225" y="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025279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lumMod val="95000"/>
                    <a:lumOff val="5000"/>
                  </a:schemeClr>
                </a:solidFill>
              </a:rPr>
              <a:t>Deviance</a:t>
            </a:r>
            <a:endParaRPr lang="en-US" dirty="0"/>
          </a:p>
        </p:txBody>
      </p:sp>
      <p:pic>
        <p:nvPicPr>
          <p:cNvPr id="5" name="Content Placeholder 4">
            <a:extLst>
              <a:ext uri="{FF2B5EF4-FFF2-40B4-BE49-F238E27FC236}">
                <a16:creationId xmlns:a16="http://schemas.microsoft.com/office/drawing/2014/main" id="{CA67F373-3AF8-4D46-A82F-92F0AEF2BF82}"/>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r="25096"/>
          <a:stretch/>
        </p:blipFill>
        <p:spPr>
          <a:xfrm>
            <a:off x="119152" y="1690688"/>
            <a:ext cx="3634830" cy="4315992"/>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a:scene3d>
            <a:camera prst="orthographicFront"/>
            <a:lightRig rig="contrasting" dir="t">
              <a:rot lat="0" lon="0" rev="3000000"/>
            </a:lightRig>
          </a:scene3d>
          <a:sp3d contourW="7620">
            <a:bevelT w="95250" h="31750"/>
            <a:contourClr>
              <a:srgbClr val="333333"/>
            </a:contourClr>
          </a:sp3d>
        </p:spPr>
      </p:pic>
      <p:sp>
        <p:nvSpPr>
          <p:cNvPr id="4" name="Content Placeholder 3"/>
          <p:cNvSpPr>
            <a:spLocks noGrp="1"/>
          </p:cNvSpPr>
          <p:nvPr>
            <p:ph sz="half" idx="2"/>
          </p:nvPr>
        </p:nvSpPr>
        <p:spPr>
          <a:xfrm>
            <a:off x="3699165" y="1454726"/>
            <a:ext cx="8152014" cy="5153891"/>
          </a:xfrm>
        </p:spPr>
        <p:txBody>
          <a:bodyPr>
            <a:normAutofit/>
          </a:bodyPr>
          <a:lstStyle/>
          <a:p>
            <a:pPr algn="just"/>
            <a:r>
              <a:rPr lang="en-US" dirty="0">
                <a:solidFill>
                  <a:schemeClr val="tx1">
                    <a:lumMod val="95000"/>
                    <a:lumOff val="5000"/>
                  </a:schemeClr>
                </a:solidFill>
              </a:rPr>
              <a:t>Deviance is a socially defined construct that refers to any action, belief, or human characteristic that members of a society or a social group consider a violation of group norms for which the violator is likely to be censured or punished.</a:t>
            </a:r>
          </a:p>
          <a:p>
            <a:pPr algn="just"/>
            <a:r>
              <a:rPr lang="en-US" dirty="0">
                <a:solidFill>
                  <a:schemeClr val="tx1">
                    <a:lumMod val="95000"/>
                    <a:lumOff val="5000"/>
                  </a:schemeClr>
                </a:solidFill>
              </a:rPr>
              <a:t>It refer to any violation of norms, whether the infraction is as minor as driving over the speed limit, as serious as murder.</a:t>
            </a:r>
          </a:p>
          <a:p>
            <a:pPr algn="just"/>
            <a:r>
              <a:rPr lang="en-US" dirty="0">
                <a:solidFill>
                  <a:schemeClr val="tx1">
                    <a:lumMod val="95000"/>
                    <a:lumOff val="5000"/>
                  </a:schemeClr>
                </a:solidFill>
              </a:rPr>
              <a:t>Sociologically, no act, belief, or characteristic is inherently deviant because deviance is socially defined.</a:t>
            </a:r>
          </a:p>
          <a:p>
            <a:endParaRPr lang="en-US" dirty="0"/>
          </a:p>
        </p:txBody>
      </p:sp>
    </p:spTree>
    <p:extLst>
      <p:ext uri="{BB962C8B-B14F-4D97-AF65-F5344CB8AC3E}">
        <p14:creationId xmlns:p14="http://schemas.microsoft.com/office/powerpoint/2010/main" val="549587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D765BD-9DFE-4B42-AC45-347A5483341F}"/>
              </a:ext>
            </a:extLst>
          </p:cNvPr>
          <p:cNvSpPr>
            <a:spLocks noGrp="1"/>
          </p:cNvSpPr>
          <p:nvPr>
            <p:ph idx="1"/>
          </p:nvPr>
        </p:nvSpPr>
        <p:spPr>
          <a:xfrm>
            <a:off x="642550" y="1574436"/>
            <a:ext cx="10515600" cy="4351338"/>
          </a:xfrm>
        </p:spPr>
        <p:txBody>
          <a:bodyPr/>
          <a:lstStyle/>
          <a:p>
            <a:pPr algn="just"/>
            <a:r>
              <a:rPr lang="en-US" i="1" dirty="0"/>
              <a:t>Behavior that violates the standards of conduct or expectations of a group or society</a:t>
            </a:r>
            <a:r>
              <a:rPr lang="en-US" dirty="0"/>
              <a:t>.</a:t>
            </a:r>
          </a:p>
          <a:p>
            <a:pPr algn="just"/>
            <a:r>
              <a:rPr lang="en-US" dirty="0"/>
              <a:t>Involves violation of group norms, which may or may not be formalized into law </a:t>
            </a:r>
          </a:p>
          <a:p>
            <a:pPr algn="just"/>
            <a:r>
              <a:rPr lang="en-US" dirty="0"/>
              <a:t>Subject to social definition within a particular society and at a particular time.</a:t>
            </a:r>
          </a:p>
          <a:p>
            <a:pPr algn="just"/>
            <a:r>
              <a:rPr lang="en-US" u="sng" dirty="0"/>
              <a:t>Deviance is relative: there is no absolute way of defining a deviant act, vary across societies and from one group to another within the same society.</a:t>
            </a:r>
          </a:p>
          <a:p>
            <a:endParaRPr lang="en-US" dirty="0"/>
          </a:p>
        </p:txBody>
      </p:sp>
    </p:spTree>
    <p:extLst>
      <p:ext uri="{BB962C8B-B14F-4D97-AF65-F5344CB8AC3E}">
        <p14:creationId xmlns:p14="http://schemas.microsoft.com/office/powerpoint/2010/main" val="3830851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7CECA-A354-44A2-B44D-539214AE9E09}"/>
              </a:ext>
            </a:extLst>
          </p:cNvPr>
          <p:cNvSpPr>
            <a:spLocks noGrp="1"/>
          </p:cNvSpPr>
          <p:nvPr>
            <p:ph type="title"/>
          </p:nvPr>
        </p:nvSpPr>
        <p:spPr/>
        <p:txBody>
          <a:bodyPr/>
          <a:lstStyle/>
          <a:p>
            <a:r>
              <a:rPr lang="en-US" dirty="0"/>
              <a:t>How Norms Make Social Life Possible?</a:t>
            </a:r>
          </a:p>
        </p:txBody>
      </p:sp>
      <p:sp>
        <p:nvSpPr>
          <p:cNvPr id="3" name="Content Placeholder 2">
            <a:extLst>
              <a:ext uri="{FF2B5EF4-FFF2-40B4-BE49-F238E27FC236}">
                <a16:creationId xmlns:a16="http://schemas.microsoft.com/office/drawing/2014/main" id="{D9AE34E1-CBEC-49B8-B8A5-72BAF3AECDF4}"/>
              </a:ext>
            </a:extLst>
          </p:cNvPr>
          <p:cNvSpPr>
            <a:spLocks noGrp="1"/>
          </p:cNvSpPr>
          <p:nvPr>
            <p:ph idx="1"/>
          </p:nvPr>
        </p:nvSpPr>
        <p:spPr/>
        <p:txBody>
          <a:bodyPr>
            <a:normAutofit/>
          </a:bodyPr>
          <a:lstStyle/>
          <a:p>
            <a:pPr algn="just"/>
            <a:r>
              <a:rPr lang="en-US" dirty="0"/>
              <a:t>No human group can exist without norms: Norms make social life possible by making behavior predictable.</a:t>
            </a:r>
          </a:p>
          <a:p>
            <a:pPr algn="just"/>
            <a:r>
              <a:rPr lang="en-US" dirty="0"/>
              <a:t>Without norms, we would have social chaos. Norms lay out the basic guidelines for how we should play our roles and interact with others. In short, norms bring about social order, a group’s customary social arrangements.</a:t>
            </a:r>
          </a:p>
          <a:p>
            <a:pPr algn="just"/>
            <a:r>
              <a:rPr lang="en-US" dirty="0"/>
              <a:t>Our lives are based on these arrangements, which is why deviance often is perceived as threatening: Deviance undermines predictability, the foundation of social life. </a:t>
            </a:r>
          </a:p>
        </p:txBody>
      </p:sp>
    </p:spTree>
    <p:extLst>
      <p:ext uri="{BB962C8B-B14F-4D97-AF65-F5344CB8AC3E}">
        <p14:creationId xmlns:p14="http://schemas.microsoft.com/office/powerpoint/2010/main" val="1617044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D99805-DA1A-4911-B042-8ADCB5FC5998}"/>
              </a:ext>
            </a:extLst>
          </p:cNvPr>
          <p:cNvSpPr>
            <a:spLocks noGrp="1"/>
          </p:cNvSpPr>
          <p:nvPr>
            <p:ph idx="1"/>
          </p:nvPr>
        </p:nvSpPr>
        <p:spPr>
          <a:xfrm>
            <a:off x="838200" y="1825625"/>
            <a:ext cx="5801139" cy="4351338"/>
          </a:xfrm>
        </p:spPr>
        <p:txBody>
          <a:bodyPr/>
          <a:lstStyle/>
          <a:p>
            <a:r>
              <a:rPr lang="en-US" sz="3200" dirty="0"/>
              <a:t>Consequently, human groups developed a system of social control—</a:t>
            </a:r>
            <a:r>
              <a:rPr lang="en-US" sz="3200" b="1" u="sng" dirty="0"/>
              <a:t>formal and informal </a:t>
            </a:r>
            <a:r>
              <a:rPr lang="en-US" sz="3200" dirty="0"/>
              <a:t>means of enforcing norms. </a:t>
            </a:r>
          </a:p>
          <a:p>
            <a:r>
              <a:rPr lang="en-US" sz="3200" dirty="0"/>
              <a:t>At the center of social control are </a:t>
            </a:r>
            <a:r>
              <a:rPr lang="en-US" sz="3200" b="1" u="sng" dirty="0">
                <a:solidFill>
                  <a:srgbClr val="92D050"/>
                </a:solidFill>
              </a:rPr>
              <a:t>sanctions</a:t>
            </a:r>
            <a:r>
              <a:rPr lang="en-US" sz="3200" dirty="0"/>
              <a:t>.</a:t>
            </a:r>
          </a:p>
          <a:p>
            <a:endParaRPr lang="en-US" dirty="0"/>
          </a:p>
        </p:txBody>
      </p:sp>
      <p:pic>
        <p:nvPicPr>
          <p:cNvPr id="5" name="Picture 4">
            <a:extLst>
              <a:ext uri="{FF2B5EF4-FFF2-40B4-BE49-F238E27FC236}">
                <a16:creationId xmlns:a16="http://schemas.microsoft.com/office/drawing/2014/main" id="{5D7CAA5B-6F70-BD73-6DF2-1CBF6316F214}"/>
              </a:ext>
            </a:extLst>
          </p:cNvPr>
          <p:cNvPicPr>
            <a:picLocks noChangeAspect="1"/>
          </p:cNvPicPr>
          <p:nvPr/>
        </p:nvPicPr>
        <p:blipFill>
          <a:blip r:embed="rId2"/>
          <a:stretch>
            <a:fillRect/>
          </a:stretch>
        </p:blipFill>
        <p:spPr>
          <a:xfrm>
            <a:off x="6639339" y="1825625"/>
            <a:ext cx="4958537" cy="3090932"/>
          </a:xfrm>
          <a:prstGeom prst="rect">
            <a:avLst/>
          </a:prstGeom>
        </p:spPr>
      </p:pic>
    </p:spTree>
    <p:extLst>
      <p:ext uri="{BB962C8B-B14F-4D97-AF65-F5344CB8AC3E}">
        <p14:creationId xmlns:p14="http://schemas.microsoft.com/office/powerpoint/2010/main" val="127558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Shifting Definitions of Deviance</a:t>
            </a:r>
          </a:p>
        </p:txBody>
      </p:sp>
      <p:sp>
        <p:nvSpPr>
          <p:cNvPr id="3" name="Content Placeholder 2"/>
          <p:cNvSpPr>
            <a:spLocks noGrp="1"/>
          </p:cNvSpPr>
          <p:nvPr>
            <p:ph sz="quarter" idx="13"/>
          </p:nvPr>
        </p:nvSpPr>
        <p:spPr>
          <a:xfrm>
            <a:off x="668383" y="1480313"/>
            <a:ext cx="10855234" cy="5012562"/>
          </a:xfrm>
        </p:spPr>
        <p:txBody>
          <a:bodyPr/>
          <a:lstStyle/>
          <a:p>
            <a:pPr algn="just"/>
            <a:r>
              <a:rPr lang="en-US" dirty="0"/>
              <a:t>What is thought to be deviant will vary from one time period to another.</a:t>
            </a:r>
          </a:p>
          <a:p>
            <a:pPr lvl="1" algn="just"/>
            <a:r>
              <a:rPr lang="en-US" dirty="0"/>
              <a:t>Some behaviors were once not seen as deviant but now are (for example, obesity) while other behaviors were once seen as deviant but now are not (for example, premarital sex). </a:t>
            </a:r>
          </a:p>
          <a:p>
            <a:pPr algn="just"/>
            <a:r>
              <a:rPr lang="en-US" dirty="0"/>
              <a:t>What is thought to be deviant will also vary geographically.</a:t>
            </a:r>
          </a:p>
        </p:txBody>
      </p:sp>
      <p:pic>
        <p:nvPicPr>
          <p:cNvPr id="4" name="Picture 3"/>
          <p:cNvPicPr>
            <a:picLocks noChangeAspect="1"/>
          </p:cNvPicPr>
          <p:nvPr/>
        </p:nvPicPr>
        <p:blipFill>
          <a:blip r:embed="rId2"/>
          <a:stretch>
            <a:fillRect/>
          </a:stretch>
        </p:blipFill>
        <p:spPr>
          <a:xfrm>
            <a:off x="6633436" y="3791929"/>
            <a:ext cx="5419899" cy="2901141"/>
          </a:xfrm>
          <a:prstGeom prst="rect">
            <a:avLst/>
          </a:prstGeom>
          <a:ln>
            <a:noFill/>
          </a:ln>
          <a:effectLst>
            <a:softEdge rad="112500"/>
          </a:effectLst>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607</TotalTime>
  <Words>1714</Words>
  <Application>Microsoft Office PowerPoint</Application>
  <PresentationFormat>Widescreen</PresentationFormat>
  <Paragraphs>125</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Calibri Light</vt:lpstr>
      <vt:lpstr>Courier New</vt:lpstr>
      <vt:lpstr>Dubai Light</vt:lpstr>
      <vt:lpstr>Wingdings</vt:lpstr>
      <vt:lpstr>Office Theme</vt:lpstr>
      <vt:lpstr> Deviance &amp; Social Control</vt:lpstr>
      <vt:lpstr>Learning outcomes: </vt:lpstr>
      <vt:lpstr>Conformity</vt:lpstr>
      <vt:lpstr>PowerPoint Presentation</vt:lpstr>
      <vt:lpstr>Deviance</vt:lpstr>
      <vt:lpstr>PowerPoint Presentation</vt:lpstr>
      <vt:lpstr>How Norms Make Social Life Possible?</vt:lpstr>
      <vt:lpstr>PowerPoint Presentation</vt:lpstr>
      <vt:lpstr>Shifting Definitions of Deviance</vt:lpstr>
      <vt:lpstr>Biological explanations: </vt:lpstr>
      <vt:lpstr>Psychological explanations: </vt:lpstr>
      <vt:lpstr>Sociological explanations:</vt:lpstr>
      <vt:lpstr>PowerPoint Presentation</vt:lpstr>
      <vt:lpstr>1. SYMBOLIC INTERACTIONIST PERSPECTIVE</vt:lpstr>
      <vt:lpstr>PowerPoint Presentation</vt:lpstr>
      <vt:lpstr>PowerPoint Presentation</vt:lpstr>
      <vt:lpstr>PowerPoint Presentation</vt:lpstr>
      <vt:lpstr>2. FUNCTIONALIST PERSPECTIVE</vt:lpstr>
      <vt:lpstr>PowerPoint Presentation</vt:lpstr>
      <vt:lpstr>1. Deviance clarifies moral boundaries and affirms norms.  </vt:lpstr>
      <vt:lpstr>2. Deviance encourages social unity. </vt:lpstr>
      <vt:lpstr>3.Deviance promotes social change. </vt:lpstr>
      <vt:lpstr>3. The Conflict Perspective</vt:lpstr>
      <vt:lpstr>PowerPoint Presentation</vt:lpstr>
      <vt:lpstr>Social control leading to Sanctions</vt:lpstr>
      <vt:lpstr>Two types of Sanctions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Deviance &amp; Social Control</dc:title>
  <dc:creator>Aqsa Fayyaz</dc:creator>
  <cp:lastModifiedBy>Shah Taj</cp:lastModifiedBy>
  <cp:revision>33</cp:revision>
  <dcterms:created xsi:type="dcterms:W3CDTF">2023-03-28T17:15:26Z</dcterms:created>
  <dcterms:modified xsi:type="dcterms:W3CDTF">2023-04-20T06:50:47Z</dcterms:modified>
</cp:coreProperties>
</file>